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sldIdLst>
    <p:sldId id="256" r:id="rId2"/>
    <p:sldId id="257" r:id="rId3"/>
    <p:sldId id="258" r:id="rId4"/>
    <p:sldId id="260" r:id="rId5"/>
    <p:sldId id="261" r:id="rId6"/>
    <p:sldId id="298" r:id="rId7"/>
    <p:sldId id="302" r:id="rId8"/>
    <p:sldId id="299" r:id="rId9"/>
    <p:sldId id="300" r:id="rId10"/>
    <p:sldId id="301" r:id="rId11"/>
    <p:sldId id="351" r:id="rId12"/>
    <p:sldId id="352" r:id="rId13"/>
    <p:sldId id="353" r:id="rId14"/>
    <p:sldId id="354" r:id="rId15"/>
    <p:sldId id="304" r:id="rId16"/>
    <p:sldId id="305" r:id="rId17"/>
    <p:sldId id="306" r:id="rId18"/>
    <p:sldId id="307" r:id="rId19"/>
    <p:sldId id="303" r:id="rId20"/>
    <p:sldId id="308" r:id="rId21"/>
    <p:sldId id="309" r:id="rId22"/>
    <p:sldId id="317" r:id="rId23"/>
    <p:sldId id="318" r:id="rId24"/>
    <p:sldId id="319" r:id="rId25"/>
    <p:sldId id="320" r:id="rId26"/>
    <p:sldId id="321" r:id="rId27"/>
    <p:sldId id="322" r:id="rId28"/>
    <p:sldId id="310" r:id="rId29"/>
    <p:sldId id="311" r:id="rId30"/>
    <p:sldId id="312" r:id="rId31"/>
    <p:sldId id="313" r:id="rId32"/>
    <p:sldId id="314" r:id="rId33"/>
    <p:sldId id="315" r:id="rId34"/>
    <p:sldId id="316" r:id="rId35"/>
    <p:sldId id="323" r:id="rId36"/>
    <p:sldId id="324" r:id="rId37"/>
    <p:sldId id="325" r:id="rId38"/>
    <p:sldId id="328" r:id="rId39"/>
    <p:sldId id="263" r:id="rId40"/>
    <p:sldId id="264" r:id="rId41"/>
    <p:sldId id="266" r:id="rId42"/>
    <p:sldId id="326" r:id="rId43"/>
    <p:sldId id="327" r:id="rId44"/>
    <p:sldId id="329" r:id="rId45"/>
    <p:sldId id="330" r:id="rId46"/>
    <p:sldId id="331" r:id="rId47"/>
    <p:sldId id="332" r:id="rId48"/>
    <p:sldId id="333" r:id="rId49"/>
    <p:sldId id="334" r:id="rId50"/>
    <p:sldId id="265" r:id="rId51"/>
    <p:sldId id="267" r:id="rId52"/>
    <p:sldId id="269" r:id="rId53"/>
    <p:sldId id="270" r:id="rId54"/>
    <p:sldId id="335" r:id="rId55"/>
    <p:sldId id="271"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36" r:id="rId71"/>
    <p:sldId id="355" r:id="rId72"/>
    <p:sldId id="359" r:id="rId73"/>
    <p:sldId id="272" r:id="rId74"/>
    <p:sldId id="356" r:id="rId75"/>
    <p:sldId id="357" r:id="rId76"/>
    <p:sldId id="273" r:id="rId77"/>
    <p:sldId id="274" r:id="rId78"/>
    <p:sldId id="358" r:id="rId79"/>
    <p:sldId id="275" r:id="rId80"/>
    <p:sldId id="276" r:id="rId81"/>
    <p:sldId id="277" r:id="rId82"/>
    <p:sldId id="278" r:id="rId83"/>
    <p:sldId id="279" r:id="rId84"/>
    <p:sldId id="280" r:id="rId85"/>
    <p:sldId id="281" r:id="rId86"/>
    <p:sldId id="282" r:id="rId87"/>
    <p:sldId id="283" r:id="rId88"/>
    <p:sldId id="284" r:id="rId89"/>
    <p:sldId id="285" r:id="rId90"/>
    <p:sldId id="286" r:id="rId91"/>
    <p:sldId id="287" r:id="rId92"/>
    <p:sldId id="288" r:id="rId93"/>
    <p:sldId id="289" r:id="rId94"/>
    <p:sldId id="290" r:id="rId95"/>
    <p:sldId id="291" r:id="rId96"/>
    <p:sldId id="292" r:id="rId97"/>
    <p:sldId id="293" r:id="rId98"/>
    <p:sldId id="294" r:id="rId99"/>
    <p:sldId id="295" r:id="rId100"/>
  </p:sldIdLst>
  <p:sldSz cx="9144000" cy="6858000" type="screen4x3"/>
  <p:notesSz cx="6858000" cy="9144000"/>
  <p:defaultTextStyle>
    <a:lvl1pPr defTabSz="457200">
      <a:defRPr>
        <a:uFill>
          <a:solidFill/>
        </a:uFill>
        <a:latin typeface="+mn-lt"/>
        <a:ea typeface="+mn-ea"/>
        <a:cs typeface="+mn-cs"/>
        <a:sym typeface="Calibri"/>
      </a:defRPr>
    </a:lvl1pPr>
    <a:lvl2pPr indent="457200" defTabSz="457200">
      <a:defRPr>
        <a:uFill>
          <a:solidFill/>
        </a:uFill>
        <a:latin typeface="+mn-lt"/>
        <a:ea typeface="+mn-ea"/>
        <a:cs typeface="+mn-cs"/>
        <a:sym typeface="Calibri"/>
      </a:defRPr>
    </a:lvl2pPr>
    <a:lvl3pPr indent="914400" defTabSz="457200">
      <a:defRPr>
        <a:uFill>
          <a:solidFill/>
        </a:uFill>
        <a:latin typeface="+mn-lt"/>
        <a:ea typeface="+mn-ea"/>
        <a:cs typeface="+mn-cs"/>
        <a:sym typeface="Calibri"/>
      </a:defRPr>
    </a:lvl3pPr>
    <a:lvl4pPr indent="1371600" defTabSz="457200">
      <a:defRPr>
        <a:uFill>
          <a:solidFill/>
        </a:uFill>
        <a:latin typeface="+mn-lt"/>
        <a:ea typeface="+mn-ea"/>
        <a:cs typeface="+mn-cs"/>
        <a:sym typeface="Calibri"/>
      </a:defRPr>
    </a:lvl4pPr>
    <a:lvl5pPr indent="1828800" defTabSz="457200">
      <a:defRPr>
        <a:uFill>
          <a:solidFill/>
        </a:uFill>
        <a:latin typeface="+mn-lt"/>
        <a:ea typeface="+mn-ea"/>
        <a:cs typeface="+mn-cs"/>
        <a:sym typeface="Calibri"/>
      </a:defRPr>
    </a:lvl5pPr>
    <a:lvl6pPr indent="2286000" defTabSz="457200">
      <a:defRPr>
        <a:uFill>
          <a:solidFill/>
        </a:uFill>
        <a:latin typeface="+mn-lt"/>
        <a:ea typeface="+mn-ea"/>
        <a:cs typeface="+mn-cs"/>
        <a:sym typeface="Calibri"/>
      </a:defRPr>
    </a:lvl6pPr>
    <a:lvl7pPr indent="2743200" defTabSz="457200">
      <a:defRPr>
        <a:uFill>
          <a:solidFill/>
        </a:uFill>
        <a:latin typeface="+mn-lt"/>
        <a:ea typeface="+mn-ea"/>
        <a:cs typeface="+mn-cs"/>
        <a:sym typeface="Calibri"/>
      </a:defRPr>
    </a:lvl7pPr>
    <a:lvl8pPr indent="3200400" defTabSz="457200">
      <a:defRPr>
        <a:uFill>
          <a:solidFill/>
        </a:uFill>
        <a:latin typeface="+mn-lt"/>
        <a:ea typeface="+mn-ea"/>
        <a:cs typeface="+mn-cs"/>
        <a:sym typeface="Calibri"/>
      </a:defRPr>
    </a:lvl8pPr>
    <a:lvl9pPr indent="3657600" defTabSz="457200">
      <a:defRPr>
        <a:uFill>
          <a:solidFill/>
        </a:uFill>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4F81BD"/>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9BBB59"/>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9BBB59"/>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9BBB59"/>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9646"/>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9646"/>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964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Col>
    <a:la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lastRow>
    <a:firstRow>
      <a:tcTxStyle b="on" i="on">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3875" autoAdjust="0"/>
  </p:normalViewPr>
  <p:slideViewPr>
    <p:cSldViewPr>
      <p:cViewPr>
        <p:scale>
          <a:sx n="39" d="100"/>
          <a:sy n="39" d="100"/>
        </p:scale>
        <p:origin x="-2688" y="-8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0" name="Shape 5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760975501"/>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0" y="0"/>
            <a:ext cx="2971800" cy="457200"/>
          </a:xfrm>
          <a:prstGeom prst="rect">
            <a:avLst/>
          </a:prstGeom>
          <a:ln/>
        </p:spPr>
        <p:txBody>
          <a:bodyPr/>
          <a:lstStyle/>
          <a:p>
            <a:r>
              <a:rPr lang="en-US"/>
              <a:t>MGB 2003</a:t>
            </a:r>
          </a:p>
        </p:txBody>
      </p:sp>
      <p:sp>
        <p:nvSpPr>
          <p:cNvPr id="6" name="Rectangle 6"/>
          <p:cNvSpPr>
            <a:spLocks noGrp="1" noChangeArrowheads="1"/>
          </p:cNvSpPr>
          <p:nvPr>
            <p:ph type="ftr" sz="quarter" idx="4"/>
          </p:nvPr>
        </p:nvSpPr>
        <p:spPr>
          <a:xfrm>
            <a:off x="0" y="8685213"/>
            <a:ext cx="2971800" cy="457200"/>
          </a:xfrm>
          <a:prstGeom prst="rect">
            <a:avLst/>
          </a:prstGeom>
          <a:ln/>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A07370E-847C-4544-A300-B4CD953A5256}" type="slidenum">
              <a:rPr lang="en-US"/>
              <a:pPr/>
              <a:t>7</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45059"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cs typeface="Arial" pitchFamily="34" charset="0"/>
              </a:rPr>
              <a:t>© 2003 Microsoft Corporation. All rights reserved.</a:t>
            </a:r>
          </a:p>
          <a:p>
            <a:r>
              <a:rPr lang="en-US">
                <a:cs typeface="Arial" pitchFamily="34" charset="0"/>
              </a:rPr>
              <a:t>This presentation is for informational purposes only. Microsoft makes no warranties, express or implied, in this summary.</a:t>
            </a:r>
            <a:endParaRPr lang="en-US" sz="1200">
              <a:cs typeface="Arial" pitchFamily="34" charset="0"/>
            </a:endParaRPr>
          </a:p>
        </p:txBody>
      </p:sp>
      <p:sp>
        <p:nvSpPr>
          <p:cNvPr id="45060" name="Rectangle 7"/>
          <p:cNvSpPr>
            <a:spLocks noGrp="1" noChangeArrowheads="1"/>
          </p:cNvSpPr>
          <p:nvPr>
            <p:ph type="sldNum" sz="quarter" idx="5"/>
          </p:nvPr>
        </p:nvSpPr>
        <p:spPr>
          <a:xfrm>
            <a:off x="3884613" y="8685213"/>
            <a:ext cx="2971800" cy="457200"/>
          </a:xfrm>
          <a:prstGeom prst="rect">
            <a:avLst/>
          </a:prstGeom>
          <a:noFill/>
        </p:spPr>
        <p:txBody>
          <a:bodyPr/>
          <a:lstStyle/>
          <a:p>
            <a:fld id="{0943DC77-DAEA-41C8-8F71-975444DB7E17}" type="slidenum">
              <a:rPr lang="en-US"/>
              <a:pPr/>
              <a:t>16</a:t>
            </a:fld>
            <a:endParaRPr lang="en-US"/>
          </a:p>
        </p:txBody>
      </p:sp>
      <p:sp>
        <p:nvSpPr>
          <p:cNvPr id="45061" name="Rectangle 2"/>
          <p:cNvSpPr>
            <a:spLocks noGrp="1" noRot="1" noChangeAspect="1" noChangeArrowheads="1" noTextEdit="1"/>
          </p:cNvSpPr>
          <p:nvPr>
            <p:ph type="sldImg"/>
          </p:nvPr>
        </p:nvSpPr>
        <p:spPr>
          <a:ln/>
        </p:spPr>
      </p:sp>
      <p:sp>
        <p:nvSpPr>
          <p:cNvPr id="4506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46083"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cs typeface="Arial" pitchFamily="34" charset="0"/>
              </a:rPr>
              <a:t>© 2003 Microsoft Corporation. All rights reserved.</a:t>
            </a:r>
          </a:p>
          <a:p>
            <a:r>
              <a:rPr lang="en-US">
                <a:cs typeface="Arial" pitchFamily="34" charset="0"/>
              </a:rPr>
              <a:t>This presentation is for informational purposes only. Microsoft makes no warranties, express or implied, in this summary.</a:t>
            </a:r>
            <a:endParaRPr lang="en-US" sz="1200">
              <a:cs typeface="Arial" pitchFamily="34" charset="0"/>
            </a:endParaRPr>
          </a:p>
        </p:txBody>
      </p:sp>
      <p:sp>
        <p:nvSpPr>
          <p:cNvPr id="46084" name="Rectangle 7"/>
          <p:cNvSpPr>
            <a:spLocks noGrp="1" noChangeArrowheads="1"/>
          </p:cNvSpPr>
          <p:nvPr>
            <p:ph type="sldNum" sz="quarter" idx="5"/>
          </p:nvPr>
        </p:nvSpPr>
        <p:spPr>
          <a:xfrm>
            <a:off x="3884613" y="8685213"/>
            <a:ext cx="2971800" cy="457200"/>
          </a:xfrm>
          <a:prstGeom prst="rect">
            <a:avLst/>
          </a:prstGeom>
          <a:noFill/>
        </p:spPr>
        <p:txBody>
          <a:bodyPr/>
          <a:lstStyle/>
          <a:p>
            <a:fld id="{580130B7-8C19-496F-B2EF-A6A5204E9B3C}" type="slidenum">
              <a:rPr lang="en-US"/>
              <a:pPr/>
              <a:t>17</a:t>
            </a:fld>
            <a:endParaRPr lang="en-US"/>
          </a:p>
        </p:txBody>
      </p:sp>
      <p:sp>
        <p:nvSpPr>
          <p:cNvPr id="46085" name="Rectangle 2"/>
          <p:cNvSpPr>
            <a:spLocks noGrp="1" noRot="1" noChangeAspect="1" noChangeArrowheads="1" noTextEdit="1"/>
          </p:cNvSpPr>
          <p:nvPr>
            <p:ph type="sldImg"/>
          </p:nvPr>
        </p:nvSpPr>
        <p:spPr>
          <a:ln/>
        </p:spPr>
      </p:sp>
      <p:sp>
        <p:nvSpPr>
          <p:cNvPr id="4608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47107"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cs typeface="Arial" pitchFamily="34" charset="0"/>
              </a:rPr>
              <a:t>© 2003 Microsoft Corporation. All rights reserved.</a:t>
            </a:r>
          </a:p>
          <a:p>
            <a:r>
              <a:rPr lang="en-US">
                <a:cs typeface="Arial" pitchFamily="34" charset="0"/>
              </a:rPr>
              <a:t>This presentation is for informational purposes only. Microsoft makes no warranties, express or implied, in this summary.</a:t>
            </a:r>
            <a:endParaRPr lang="en-US" sz="1200">
              <a:cs typeface="Arial" pitchFamily="34" charset="0"/>
            </a:endParaRPr>
          </a:p>
        </p:txBody>
      </p:sp>
      <p:sp>
        <p:nvSpPr>
          <p:cNvPr id="47108" name="Rectangle 7"/>
          <p:cNvSpPr>
            <a:spLocks noGrp="1" noChangeArrowheads="1"/>
          </p:cNvSpPr>
          <p:nvPr>
            <p:ph type="sldNum" sz="quarter" idx="5"/>
          </p:nvPr>
        </p:nvSpPr>
        <p:spPr>
          <a:xfrm>
            <a:off x="3884613" y="8685213"/>
            <a:ext cx="2971800" cy="457200"/>
          </a:xfrm>
          <a:prstGeom prst="rect">
            <a:avLst/>
          </a:prstGeom>
          <a:noFill/>
        </p:spPr>
        <p:txBody>
          <a:bodyPr/>
          <a:lstStyle/>
          <a:p>
            <a:fld id="{CE10C895-21C3-43CC-B459-6284DB0D9DD7}" type="slidenum">
              <a:rPr lang="en-US"/>
              <a:pPr/>
              <a:t>18</a:t>
            </a:fld>
            <a:endParaRPr lang="en-US"/>
          </a:p>
        </p:txBody>
      </p:sp>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29699"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29700" name="Rectangle 7"/>
          <p:cNvSpPr>
            <a:spLocks noGrp="1" noChangeArrowheads="1"/>
          </p:cNvSpPr>
          <p:nvPr>
            <p:ph type="sldNum" sz="quarter" idx="5"/>
          </p:nvPr>
        </p:nvSpPr>
        <p:spPr>
          <a:xfrm>
            <a:off x="3884613" y="8685213"/>
            <a:ext cx="2971800" cy="457200"/>
          </a:xfrm>
          <a:prstGeom prst="rect">
            <a:avLst/>
          </a:prstGeom>
          <a:noFill/>
        </p:spPr>
        <p:txBody>
          <a:bodyPr/>
          <a:lstStyle/>
          <a:p>
            <a:fld id="{937EB628-BAF1-4CFE-A723-A6E0ECD88A00}" type="slidenum">
              <a:rPr lang="en-US"/>
              <a:pPr/>
              <a:t>19</a:t>
            </a:fld>
            <a:endParaRPr lang="en-US"/>
          </a:p>
        </p:txBody>
      </p:sp>
      <p:sp>
        <p:nvSpPr>
          <p:cNvPr id="29701" name="Rectangle 2"/>
          <p:cNvSpPr>
            <a:spLocks noGrp="1" noRot="1" noChangeAspect="1" noChangeArrowheads="1" noTextEdit="1"/>
          </p:cNvSpPr>
          <p:nvPr>
            <p:ph type="sldImg"/>
          </p:nvPr>
        </p:nvSpPr>
        <p:spPr>
          <a:ln/>
        </p:spPr>
      </p:sp>
      <p:sp>
        <p:nvSpPr>
          <p:cNvPr id="2970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31747"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31748" name="Rectangle 7"/>
          <p:cNvSpPr>
            <a:spLocks noGrp="1" noChangeArrowheads="1"/>
          </p:cNvSpPr>
          <p:nvPr>
            <p:ph type="sldNum" sz="quarter" idx="5"/>
          </p:nvPr>
        </p:nvSpPr>
        <p:spPr>
          <a:xfrm>
            <a:off x="3884613" y="8685213"/>
            <a:ext cx="2971800" cy="457200"/>
          </a:xfrm>
          <a:prstGeom prst="rect">
            <a:avLst/>
          </a:prstGeom>
          <a:noFill/>
        </p:spPr>
        <p:txBody>
          <a:bodyPr/>
          <a:lstStyle/>
          <a:p>
            <a:fld id="{1CED910F-D554-422F-8484-245912BF1120}" type="slidenum">
              <a:rPr lang="en-US"/>
              <a:pPr/>
              <a:t>21</a:t>
            </a:fld>
            <a:endParaRPr lang="en-US"/>
          </a:p>
        </p:txBody>
      </p:sp>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32771"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32772" name="Rectangle 7"/>
          <p:cNvSpPr>
            <a:spLocks noGrp="1" noChangeArrowheads="1"/>
          </p:cNvSpPr>
          <p:nvPr>
            <p:ph type="sldNum" sz="quarter" idx="5"/>
          </p:nvPr>
        </p:nvSpPr>
        <p:spPr>
          <a:xfrm>
            <a:off x="3884613" y="8685213"/>
            <a:ext cx="2971800" cy="457200"/>
          </a:xfrm>
          <a:prstGeom prst="rect">
            <a:avLst/>
          </a:prstGeom>
          <a:noFill/>
        </p:spPr>
        <p:txBody>
          <a:bodyPr/>
          <a:lstStyle/>
          <a:p>
            <a:fld id="{9159F615-2C5D-42A0-8315-F110AD540835}" type="slidenum">
              <a:rPr lang="en-US"/>
              <a:pPr/>
              <a:t>22</a:t>
            </a:fld>
            <a:endParaRPr lang="en-US"/>
          </a:p>
        </p:txBody>
      </p:sp>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34819"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34820" name="Rectangle 7"/>
          <p:cNvSpPr>
            <a:spLocks noGrp="1" noChangeArrowheads="1"/>
          </p:cNvSpPr>
          <p:nvPr>
            <p:ph type="sldNum" sz="quarter" idx="5"/>
          </p:nvPr>
        </p:nvSpPr>
        <p:spPr>
          <a:xfrm>
            <a:off x="3884613" y="8685213"/>
            <a:ext cx="2971800" cy="457200"/>
          </a:xfrm>
          <a:prstGeom prst="rect">
            <a:avLst/>
          </a:prstGeom>
          <a:noFill/>
        </p:spPr>
        <p:txBody>
          <a:bodyPr/>
          <a:lstStyle/>
          <a:p>
            <a:fld id="{D0D7A27B-AEDF-4FD0-AE8B-BD8DC4C767A1}" type="slidenum">
              <a:rPr lang="en-US"/>
              <a:pPr/>
              <a:t>24</a:t>
            </a:fld>
            <a:endParaRPr lang="en-US"/>
          </a:p>
        </p:txBody>
      </p:sp>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DB is consistent - but the order isn’t there.</a:t>
            </a:r>
          </a:p>
          <a:p>
            <a:r>
              <a:rPr lang="en-US" dirty="0" smtClean="0"/>
              <a:t>When the App comes back up</a:t>
            </a:r>
            <a:r>
              <a:rPr lang="en-US" baseline="0" dirty="0" smtClean="0"/>
              <a:t> again, the order isn’t in memory, or on the network stack.</a:t>
            </a:r>
          </a:p>
          <a:p>
            <a:endParaRPr lang="en-US" baseline="0" dirty="0" smtClean="0"/>
          </a:p>
          <a:p>
            <a:r>
              <a:rPr lang="en-US" baseline="0" dirty="0" smtClean="0"/>
              <a:t>Are you hoping the user will click “submit” again? Or that the external system will resubmit?</a:t>
            </a:r>
          </a:p>
          <a:p>
            <a:endParaRPr lang="en-US" baseline="0" dirty="0" smtClean="0"/>
          </a:p>
          <a:p>
            <a:r>
              <a:rPr lang="en-US" baseline="0" dirty="0" smtClean="0"/>
              <a:t>That’s OK - these days you don’t get a critical patch more than once every 2-3 days.</a:t>
            </a:r>
          </a:p>
          <a:p>
            <a:endParaRPr lang="en-US" baseline="0" dirty="0" smtClean="0"/>
          </a:p>
          <a:p>
            <a:r>
              <a:rPr lang="en-US" baseline="0" dirty="0" smtClean="0"/>
              <a:t>Also, consider what happens if the DB is down. The App gets some kind of exception, it writes it to the log, and moves on. At least we know that the reason that the order disappeared is logged.</a:t>
            </a:r>
            <a:endParaRPr lang="en-GB"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MGB 2003</a:t>
            </a:r>
            <a:endParaRPr lang="en-US"/>
          </a:p>
        </p:txBody>
      </p:sp>
      <p:sp>
        <p:nvSpPr>
          <p:cNvPr id="5" name="Footer Placeholder 4"/>
          <p:cNvSpPr>
            <a:spLocks noGrp="1"/>
          </p:cNvSpPr>
          <p:nvPr>
            <p:ph type="ftr" sz="quarter" idx="11"/>
          </p:nvPr>
        </p:nvSpPr>
        <p:spPr>
          <a:xfrm>
            <a:off x="0" y="8685213"/>
            <a:ext cx="2971800" cy="457200"/>
          </a:xfrm>
          <a:prstGeom prst="rect">
            <a:avLst/>
          </a:prstGeom>
        </p:spPr>
        <p:txBody>
          <a:bodyPr/>
          <a:lstStyle/>
          <a:p>
            <a:r>
              <a:rPr lang="en-US" dirty="0" smtClean="0">
                <a:latin typeface="Calibri" pitchFamily="34" charset="0"/>
              </a:rPr>
              <a:t>© 2003 Microsoft Corporation. All rights reserved.</a:t>
            </a:r>
          </a:p>
          <a:p>
            <a:r>
              <a:rPr lang="en-US" dirty="0" smtClean="0">
                <a:latin typeface="Calibri" pitchFamily="34" charset="0"/>
              </a:rPr>
              <a:t>This presentation is for informational purposes only. Microsoft makes no warranties, express or implied, in this summary.</a:t>
            </a:r>
            <a:endParaRPr lang="en-US" sz="1200" dirty="0">
              <a:latin typeface="Calibri" pitchFamily="34" charset="0"/>
            </a:endParaRPr>
          </a:p>
        </p:txBody>
      </p:sp>
      <p:sp>
        <p:nvSpPr>
          <p:cNvPr id="6" name="Slide Number Placeholder 5"/>
          <p:cNvSpPr>
            <a:spLocks noGrp="1"/>
          </p:cNvSpPr>
          <p:nvPr>
            <p:ph type="sldNum" sz="quarter" idx="12"/>
          </p:nvPr>
        </p:nvSpPr>
        <p:spPr>
          <a:xfrm>
            <a:off x="3884613" y="8685213"/>
            <a:ext cx="2971800" cy="457200"/>
          </a:xfrm>
          <a:prstGeom prst="rect">
            <a:avLst/>
          </a:prstGeom>
        </p:spPr>
        <p:txBody>
          <a:bodyPr/>
          <a:lstStyle/>
          <a:p>
            <a:fld id="{59FAFC52-0D9E-43D7-836B-FEA407B84FA9}" type="slidenum">
              <a:rPr lang="en-US" smtClean="0"/>
              <a:pPr/>
              <a:t>29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At least we know that the reason that the order disappeared is logged.</a:t>
            </a:r>
            <a:endParaRPr lang="en-GB"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MGB 2003</a:t>
            </a:r>
            <a:endParaRPr lang="en-US"/>
          </a:p>
        </p:txBody>
      </p:sp>
      <p:sp>
        <p:nvSpPr>
          <p:cNvPr id="5" name="Footer Placeholder 4"/>
          <p:cNvSpPr>
            <a:spLocks noGrp="1"/>
          </p:cNvSpPr>
          <p:nvPr>
            <p:ph type="ftr" sz="quarter" idx="11"/>
          </p:nvPr>
        </p:nvSpPr>
        <p:spPr>
          <a:xfrm>
            <a:off x="0" y="8685213"/>
            <a:ext cx="2971800" cy="457200"/>
          </a:xfrm>
          <a:prstGeom prst="rect">
            <a:avLst/>
          </a:prstGeom>
        </p:spPr>
        <p:txBody>
          <a:bodyPr/>
          <a:lstStyle/>
          <a:p>
            <a:r>
              <a:rPr lang="en-US" dirty="0" smtClean="0">
                <a:latin typeface="Calibri" pitchFamily="34" charset="0"/>
              </a:rPr>
              <a:t>© 2003 Microsoft Corporation. All rights reserved.</a:t>
            </a:r>
          </a:p>
          <a:p>
            <a:r>
              <a:rPr lang="en-US" dirty="0" smtClean="0">
                <a:latin typeface="Calibri" pitchFamily="34" charset="0"/>
              </a:rPr>
              <a:t>This presentation is for informational purposes only. Microsoft makes no warranties, express or implied, in this summary.</a:t>
            </a:r>
            <a:endParaRPr lang="en-US" sz="1200" dirty="0">
              <a:latin typeface="Calibri" pitchFamily="34" charset="0"/>
            </a:endParaRPr>
          </a:p>
        </p:txBody>
      </p:sp>
      <p:sp>
        <p:nvSpPr>
          <p:cNvPr id="6" name="Slide Number Placeholder 5"/>
          <p:cNvSpPr>
            <a:spLocks noGrp="1"/>
          </p:cNvSpPr>
          <p:nvPr>
            <p:ph type="sldNum" sz="quarter" idx="12"/>
          </p:nvPr>
        </p:nvSpPr>
        <p:spPr>
          <a:xfrm>
            <a:off x="3884613" y="8685213"/>
            <a:ext cx="2971800" cy="457200"/>
          </a:xfrm>
          <a:prstGeom prst="rect">
            <a:avLst/>
          </a:prstGeom>
        </p:spPr>
        <p:txBody>
          <a:bodyPr/>
          <a:lstStyle/>
          <a:p>
            <a:fld id="{59FAFC52-0D9E-43D7-836B-FEA407B84FA9}" type="slidenum">
              <a:rPr lang="en-US" smtClean="0"/>
              <a:pPr/>
              <a:t>30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Deadlocks happen all the time in production databases - just ask your DBA.</a:t>
            </a:r>
          </a:p>
          <a:p>
            <a:endParaRPr lang="en-US" baseline="0" dirty="0" smtClean="0"/>
          </a:p>
          <a:p>
            <a:r>
              <a:rPr lang="en-US" baseline="0" dirty="0" smtClean="0"/>
              <a:t>By the way, the only thing to do is usually to retry (up to a point). Of course, you’re susceptible to restarts during those retries.</a:t>
            </a:r>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MGB 2003</a:t>
            </a:r>
            <a:endParaRPr lang="en-US"/>
          </a:p>
        </p:txBody>
      </p:sp>
      <p:sp>
        <p:nvSpPr>
          <p:cNvPr id="5" name="Footer Placeholder 4"/>
          <p:cNvSpPr>
            <a:spLocks noGrp="1"/>
          </p:cNvSpPr>
          <p:nvPr>
            <p:ph type="ftr" sz="quarter" idx="11"/>
          </p:nvPr>
        </p:nvSpPr>
        <p:spPr>
          <a:xfrm>
            <a:off x="0" y="8685213"/>
            <a:ext cx="2971800" cy="457200"/>
          </a:xfrm>
          <a:prstGeom prst="rect">
            <a:avLst/>
          </a:prstGeom>
        </p:spPr>
        <p:txBody>
          <a:bodyPr/>
          <a:lstStyle/>
          <a:p>
            <a:r>
              <a:rPr lang="en-US" dirty="0" smtClean="0">
                <a:latin typeface="Calibri" pitchFamily="34" charset="0"/>
              </a:rPr>
              <a:t>© 2003 Microsoft Corporation. All rights reserved.</a:t>
            </a:r>
          </a:p>
          <a:p>
            <a:r>
              <a:rPr lang="en-US" dirty="0" smtClean="0">
                <a:latin typeface="Calibri" pitchFamily="34" charset="0"/>
              </a:rPr>
              <a:t>This presentation is for informational purposes only. Microsoft makes no warranties, express or implied, in this summary.</a:t>
            </a:r>
            <a:endParaRPr lang="en-US" sz="1200" dirty="0">
              <a:latin typeface="Calibri" pitchFamily="34" charset="0"/>
            </a:endParaRPr>
          </a:p>
        </p:txBody>
      </p:sp>
      <p:sp>
        <p:nvSpPr>
          <p:cNvPr id="6" name="Slide Number Placeholder 5"/>
          <p:cNvSpPr>
            <a:spLocks noGrp="1"/>
          </p:cNvSpPr>
          <p:nvPr>
            <p:ph type="sldNum" sz="quarter" idx="12"/>
          </p:nvPr>
        </p:nvSpPr>
        <p:spPr>
          <a:xfrm>
            <a:off x="3884613" y="8685213"/>
            <a:ext cx="2971800" cy="457200"/>
          </a:xfrm>
          <a:prstGeom prst="rect">
            <a:avLst/>
          </a:prstGeom>
        </p:spPr>
        <p:txBody>
          <a:bodyPr/>
          <a:lstStyle/>
          <a:p>
            <a:fld id="{59FAFC52-0D9E-43D7-836B-FEA407B84FA9}" type="slidenum">
              <a:rPr lang="en-US" smtClean="0"/>
              <a:pPr/>
              <a:t>31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0" y="0"/>
            <a:ext cx="2971800" cy="457200"/>
          </a:xfrm>
          <a:prstGeom prst="rect">
            <a:avLst/>
          </a:prstGeom>
          <a:ln/>
        </p:spPr>
        <p:txBody>
          <a:bodyPr/>
          <a:lstStyle/>
          <a:p>
            <a:r>
              <a:rPr lang="en-US"/>
              <a:t>MGB 2003</a:t>
            </a:r>
          </a:p>
        </p:txBody>
      </p:sp>
      <p:sp>
        <p:nvSpPr>
          <p:cNvPr id="6" name="Rectangle 6"/>
          <p:cNvSpPr>
            <a:spLocks noGrp="1" noChangeArrowheads="1"/>
          </p:cNvSpPr>
          <p:nvPr>
            <p:ph type="ftr" sz="quarter" idx="4"/>
          </p:nvPr>
        </p:nvSpPr>
        <p:spPr>
          <a:xfrm>
            <a:off x="0" y="8685213"/>
            <a:ext cx="2971800" cy="457200"/>
          </a:xfrm>
          <a:prstGeom prst="rect">
            <a:avLst/>
          </a:prstGeom>
          <a:ln/>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B16AFB7B-F7FF-452B-96BA-581A95C8EDA2}" type="slidenum">
              <a:rPr lang="en-US"/>
              <a:pPr/>
              <a:t>8</a:t>
            </a:fld>
            <a:endParaRPr lang="en-US"/>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r>
              <a:rPr lang="en-US" dirty="0" smtClean="0"/>
              <a:t>*Applications vs Systems. – http request! &gt; fall backs?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Actually, in</a:t>
            </a:r>
            <a:r>
              <a:rPr lang="en-US" baseline="0" dirty="0" smtClean="0"/>
              <a:t> order to support this scenario, in-memory messaging isn’t enough - we need durable messaging. In the other cases where the DB is down or there’s a deadlock will work fine for in-memory messaging.</a:t>
            </a:r>
            <a:endParaRPr lang="en-GB"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MGB 2003</a:t>
            </a:r>
            <a:endParaRPr lang="en-US"/>
          </a:p>
        </p:txBody>
      </p:sp>
      <p:sp>
        <p:nvSpPr>
          <p:cNvPr id="5" name="Footer Placeholder 4"/>
          <p:cNvSpPr>
            <a:spLocks noGrp="1"/>
          </p:cNvSpPr>
          <p:nvPr>
            <p:ph type="ftr" sz="quarter" idx="11"/>
          </p:nvPr>
        </p:nvSpPr>
        <p:spPr>
          <a:xfrm>
            <a:off x="0" y="8685213"/>
            <a:ext cx="2971800" cy="457200"/>
          </a:xfrm>
          <a:prstGeom prst="rect">
            <a:avLst/>
          </a:prstGeom>
        </p:spPr>
        <p:txBody>
          <a:bodyPr/>
          <a:lstStyle/>
          <a:p>
            <a:r>
              <a:rPr lang="en-US" dirty="0" smtClean="0">
                <a:latin typeface="Calibri" pitchFamily="34" charset="0"/>
              </a:rPr>
              <a:t>© 2003 Microsoft Corporation. All rights reserved.</a:t>
            </a:r>
          </a:p>
          <a:p>
            <a:r>
              <a:rPr lang="en-US" dirty="0" smtClean="0">
                <a:latin typeface="Calibri" pitchFamily="34" charset="0"/>
              </a:rPr>
              <a:t>This presentation is for informational purposes only. Microsoft makes no warranties, express or implied, in this summary.</a:t>
            </a:r>
            <a:endParaRPr lang="en-US" sz="1200" dirty="0">
              <a:latin typeface="Calibri" pitchFamily="34" charset="0"/>
            </a:endParaRPr>
          </a:p>
        </p:txBody>
      </p:sp>
      <p:sp>
        <p:nvSpPr>
          <p:cNvPr id="6" name="Slide Number Placeholder 5"/>
          <p:cNvSpPr>
            <a:spLocks noGrp="1"/>
          </p:cNvSpPr>
          <p:nvPr>
            <p:ph type="sldNum" sz="quarter" idx="12"/>
          </p:nvPr>
        </p:nvSpPr>
        <p:spPr>
          <a:xfrm>
            <a:off x="3884613" y="8685213"/>
            <a:ext cx="2971800" cy="457200"/>
          </a:xfrm>
          <a:prstGeom prst="rect">
            <a:avLst/>
          </a:prstGeom>
        </p:spPr>
        <p:txBody>
          <a:bodyPr/>
          <a:lstStyle/>
          <a:p>
            <a:fld id="{59FAFC52-0D9E-43D7-836B-FEA407B84FA9}" type="slidenum">
              <a:rPr lang="en-US" smtClean="0"/>
              <a:pPr/>
              <a:t>32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0" y="0"/>
            <a:ext cx="2971800" cy="457200"/>
          </a:xfrm>
          <a:prstGeom prst="rect">
            <a:avLst/>
          </a:prstGeom>
          <a:ln/>
        </p:spPr>
        <p:txBody>
          <a:bodyPr/>
          <a:lstStyle/>
          <a:p>
            <a:r>
              <a:rPr lang="en-US"/>
              <a:t>MGB 2003</a:t>
            </a:r>
          </a:p>
        </p:txBody>
      </p:sp>
      <p:sp>
        <p:nvSpPr>
          <p:cNvPr id="6" name="Rectangle 6"/>
          <p:cNvSpPr>
            <a:spLocks noGrp="1" noChangeArrowheads="1"/>
          </p:cNvSpPr>
          <p:nvPr>
            <p:ph type="ftr" sz="quarter" idx="4"/>
          </p:nvPr>
        </p:nvSpPr>
        <p:spPr>
          <a:xfrm>
            <a:off x="0" y="8685213"/>
            <a:ext cx="2971800" cy="457200"/>
          </a:xfrm>
          <a:prstGeom prst="rect">
            <a:avLst/>
          </a:prstGeom>
          <a:ln/>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205D7AE6-37B0-450A-A117-6EC29CA6A949}" type="slidenum">
              <a:rPr lang="en-US"/>
              <a:pPr/>
              <a:t>35</a:t>
            </a:fld>
            <a:endParaRPr lang="en-US"/>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0" y="0"/>
            <a:ext cx="2971800" cy="457200"/>
          </a:xfrm>
          <a:prstGeom prst="rect">
            <a:avLst/>
          </a:prstGeom>
          <a:ln/>
        </p:spPr>
        <p:txBody>
          <a:bodyPr/>
          <a:lstStyle/>
          <a:p>
            <a:r>
              <a:rPr lang="en-US"/>
              <a:t>MGB 2003</a:t>
            </a:r>
          </a:p>
        </p:txBody>
      </p:sp>
      <p:sp>
        <p:nvSpPr>
          <p:cNvPr id="6" name="Rectangle 6"/>
          <p:cNvSpPr>
            <a:spLocks noGrp="1" noChangeArrowheads="1"/>
          </p:cNvSpPr>
          <p:nvPr>
            <p:ph type="ftr" sz="quarter" idx="4"/>
          </p:nvPr>
        </p:nvSpPr>
        <p:spPr>
          <a:xfrm>
            <a:off x="0" y="8685213"/>
            <a:ext cx="2971800" cy="457200"/>
          </a:xfrm>
          <a:prstGeom prst="rect">
            <a:avLst/>
          </a:prstGeom>
          <a:ln/>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3AE5459-552C-4BEF-B917-6F5E3F4D25AB}" type="slidenum">
              <a:rPr lang="en-US"/>
              <a:pPr/>
              <a:t>36</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MGB 2003</a:t>
            </a:r>
            <a:endParaRPr lang="en-US"/>
          </a:p>
        </p:txBody>
      </p:sp>
      <p:sp>
        <p:nvSpPr>
          <p:cNvPr id="5" name="Footer Placeholder 4"/>
          <p:cNvSpPr>
            <a:spLocks noGrp="1"/>
          </p:cNvSpPr>
          <p:nvPr>
            <p:ph type="ftr" sz="quarter" idx="11"/>
          </p:nvPr>
        </p:nvSpPr>
        <p:spPr>
          <a:xfrm>
            <a:off x="0" y="8685213"/>
            <a:ext cx="2971800" cy="457200"/>
          </a:xfrm>
          <a:prstGeom prst="rect">
            <a:avLst/>
          </a:prstGeom>
        </p:spPr>
        <p:txBody>
          <a:bodyPr/>
          <a:lstStyle/>
          <a:p>
            <a:r>
              <a:rPr lang="en-US" smtClean="0"/>
              <a:t>© 2003 Microsoft Corporation. All rights reserved.</a:t>
            </a:r>
          </a:p>
          <a:p>
            <a:r>
              <a:rPr lang="en-US" smtClean="0"/>
              <a:t>This presentation is for informational purposes only. Microsoft makes no warranties, express or implied, in this summary.</a:t>
            </a:r>
            <a:endParaRPr lang="en-US" sz="1200"/>
          </a:p>
        </p:txBody>
      </p:sp>
      <p:sp>
        <p:nvSpPr>
          <p:cNvPr id="6" name="Slide Number Placeholder 5"/>
          <p:cNvSpPr>
            <a:spLocks noGrp="1"/>
          </p:cNvSpPr>
          <p:nvPr>
            <p:ph type="sldNum" sz="quarter" idx="12"/>
          </p:nvPr>
        </p:nvSpPr>
        <p:spPr>
          <a:xfrm>
            <a:off x="3884613" y="8685213"/>
            <a:ext cx="2971800" cy="457200"/>
          </a:xfrm>
          <a:prstGeom prst="rect">
            <a:avLst/>
          </a:prstGeom>
        </p:spPr>
        <p:txBody>
          <a:bodyPr/>
          <a:lstStyle/>
          <a:p>
            <a:fld id="{39DB94F1-AD89-4DF7-BE45-F38E925B3A5F}"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CRUD vs Events - meaningful</a:t>
            </a:r>
            <a:endParaRPr lang="en-US" dirty="0"/>
          </a:p>
        </p:txBody>
      </p:sp>
    </p:spTree>
    <p:extLst>
      <p:ext uri="{BB962C8B-B14F-4D97-AF65-F5344CB8AC3E}">
        <p14:creationId xmlns:p14="http://schemas.microsoft.com/office/powerpoint/2010/main" val="2151191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0" y="0"/>
            <a:ext cx="2971800" cy="457200"/>
          </a:xfrm>
          <a:prstGeom prst="rect">
            <a:avLst/>
          </a:prstGeom>
          <a:ln/>
        </p:spPr>
        <p:txBody>
          <a:bodyPr/>
          <a:lstStyle/>
          <a:p>
            <a:r>
              <a:rPr lang="en-US"/>
              <a:t>MGB 2003</a:t>
            </a:r>
          </a:p>
        </p:txBody>
      </p:sp>
      <p:sp>
        <p:nvSpPr>
          <p:cNvPr id="6" name="Rectangle 6"/>
          <p:cNvSpPr>
            <a:spLocks noGrp="1" noChangeArrowheads="1"/>
          </p:cNvSpPr>
          <p:nvPr>
            <p:ph type="ftr" sz="quarter" idx="4"/>
          </p:nvPr>
        </p:nvSpPr>
        <p:spPr>
          <a:xfrm>
            <a:off x="0" y="8685213"/>
            <a:ext cx="2971800" cy="457200"/>
          </a:xfrm>
          <a:prstGeom prst="rect">
            <a:avLst/>
          </a:prstGeom>
          <a:ln/>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41B9A0E-EA39-4552-84A3-F2C25C1A80C4}" type="slidenum">
              <a:rPr lang="en-US"/>
              <a:pPr/>
              <a:t>42</a:t>
            </a:fld>
            <a:endParaRPr lang="en-US"/>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0" y="0"/>
            <a:ext cx="2971800" cy="457200"/>
          </a:xfrm>
          <a:prstGeom prst="rect">
            <a:avLst/>
          </a:prstGeom>
          <a:ln/>
        </p:spPr>
        <p:txBody>
          <a:bodyPr/>
          <a:lstStyle/>
          <a:p>
            <a:r>
              <a:rPr lang="en-US"/>
              <a:t>MGB 2003</a:t>
            </a:r>
          </a:p>
        </p:txBody>
      </p:sp>
      <p:sp>
        <p:nvSpPr>
          <p:cNvPr id="6" name="Rectangle 6"/>
          <p:cNvSpPr>
            <a:spLocks noGrp="1" noChangeArrowheads="1"/>
          </p:cNvSpPr>
          <p:nvPr>
            <p:ph type="ftr" sz="quarter" idx="4"/>
          </p:nvPr>
        </p:nvSpPr>
        <p:spPr>
          <a:xfrm>
            <a:off x="0" y="8685213"/>
            <a:ext cx="2971800" cy="457200"/>
          </a:xfrm>
          <a:prstGeom prst="rect">
            <a:avLst/>
          </a:prstGeom>
          <a:ln/>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16B2C11-098C-42DE-BE2A-F1366769D466}" type="slidenum">
              <a:rPr lang="en-US"/>
              <a:pPr/>
              <a:t>43</a:t>
            </a:fld>
            <a:endParaRPr lang="en-US"/>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0" y="0"/>
            <a:ext cx="2971800" cy="457200"/>
          </a:xfrm>
          <a:prstGeom prst="rect">
            <a:avLst/>
          </a:prstGeom>
          <a:ln/>
        </p:spPr>
        <p:txBody>
          <a:bodyPr/>
          <a:lstStyle/>
          <a:p>
            <a:r>
              <a:rPr lang="en-US"/>
              <a:t>MGB 2003</a:t>
            </a:r>
          </a:p>
        </p:txBody>
      </p:sp>
      <p:sp>
        <p:nvSpPr>
          <p:cNvPr id="6" name="Rectangle 6"/>
          <p:cNvSpPr>
            <a:spLocks noGrp="1" noChangeArrowheads="1"/>
          </p:cNvSpPr>
          <p:nvPr>
            <p:ph type="ftr" sz="quarter" idx="4"/>
          </p:nvPr>
        </p:nvSpPr>
        <p:spPr>
          <a:xfrm>
            <a:off x="0" y="8685213"/>
            <a:ext cx="2971800" cy="457200"/>
          </a:xfrm>
          <a:prstGeom prst="rect">
            <a:avLst/>
          </a:prstGeom>
          <a:ln/>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91CABC2A-80FA-422C-9B54-E734B39E373E}" type="slidenum">
              <a:rPr lang="en-US"/>
              <a:pPr/>
              <a:t>48</a:t>
            </a:fld>
            <a:endParaRPr lang="en-US"/>
          </a:p>
        </p:txBody>
      </p:sp>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p:cNvSpPr>
            <a:spLocks noGrp="1" noChangeArrowheads="1"/>
          </p:cNvSpPr>
          <p:nvPr>
            <p:ph type="sldNum" sz="quarter"/>
          </p:nvPr>
        </p:nvSpPr>
        <p:spPr>
          <a:xfrm>
            <a:off x="3884088" y="8685103"/>
            <a:ext cx="2972472" cy="457539"/>
          </a:xfrm>
          <a:prstGeom prst="rect">
            <a:avLst/>
          </a:prstGeom>
          <a:noFill/>
        </p:spPr>
        <p:txBody>
          <a:bodyPr lIns="80165" tIns="40083" rIns="80165" bIns="40083"/>
          <a:lstStyle>
            <a:lvl1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1pPr>
            <a:lvl2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2pPr>
            <a:lvl3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3pPr>
            <a:lvl4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4pPr>
            <a:lvl5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5pPr>
            <a:lvl6pPr marL="2204550"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6pPr>
            <a:lvl7pPr marL="2605377"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7pPr>
            <a:lvl8pPr marL="3006204"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8pPr>
            <a:lvl9pPr marL="3407032"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9pPr>
          </a:lstStyle>
          <a:p>
            <a:pPr>
              <a:spcBef>
                <a:spcPct val="0"/>
              </a:spcBef>
            </a:pPr>
            <a:fld id="{92AD4418-59C4-4910-BA04-EF46DFAEE88A}" type="slidenum">
              <a:rPr lang="en-US" altLang="en-US" sz="1200"/>
              <a:pPr>
                <a:spcBef>
                  <a:spcPct val="0"/>
                </a:spcBef>
              </a:pPr>
              <a:t>61</a:t>
            </a:fld>
            <a:endParaRPr lang="en-US" altLang="en-US" sz="1200"/>
          </a:p>
        </p:txBody>
      </p:sp>
      <p:sp>
        <p:nvSpPr>
          <p:cNvPr id="6147"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Rectangle 2"/>
          <p:cNvSpPr>
            <a:spLocks noGrp="1" noChangeArrowheads="1"/>
          </p:cNvSpPr>
          <p:nvPr>
            <p:ph type="body" idx="1"/>
          </p:nvPr>
        </p:nvSpPr>
        <p:spPr>
          <a:xfrm>
            <a:off x="685512" y="4343230"/>
            <a:ext cx="5486976" cy="411513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en-US" altLang="en-US" smtClean="0">
              <a:latin typeface="Times New Roman" pitchFamily="16"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p:cNvSpPr>
            <a:spLocks noGrp="1" noChangeArrowheads="1"/>
          </p:cNvSpPr>
          <p:nvPr>
            <p:ph type="sldNum" sz="quarter"/>
          </p:nvPr>
        </p:nvSpPr>
        <p:spPr>
          <a:xfrm>
            <a:off x="3884088" y="8685103"/>
            <a:ext cx="2972472" cy="457539"/>
          </a:xfrm>
          <a:prstGeom prst="rect">
            <a:avLst/>
          </a:prstGeom>
          <a:noFill/>
        </p:spPr>
        <p:txBody>
          <a:bodyPr lIns="80165" tIns="40083" rIns="80165" bIns="40083"/>
          <a:lstStyle>
            <a:lvl1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1pPr>
            <a:lvl2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2pPr>
            <a:lvl3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3pPr>
            <a:lvl4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4pPr>
            <a:lvl5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5pPr>
            <a:lvl6pPr marL="2204550"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6pPr>
            <a:lvl7pPr marL="2605377"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7pPr>
            <a:lvl8pPr marL="3006204"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8pPr>
            <a:lvl9pPr marL="3407032"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9pPr>
          </a:lstStyle>
          <a:p>
            <a:pPr>
              <a:spcBef>
                <a:spcPct val="0"/>
              </a:spcBef>
            </a:pPr>
            <a:fld id="{BBE4338B-7106-41E5-AEA8-0129C508FFC8}" type="slidenum">
              <a:rPr lang="en-US" altLang="en-US" sz="1200"/>
              <a:pPr>
                <a:spcBef>
                  <a:spcPct val="0"/>
                </a:spcBef>
              </a:pPr>
              <a:t>62</a:t>
            </a:fld>
            <a:endParaRPr lang="en-US" altLang="en-US" sz="1200"/>
          </a:p>
        </p:txBody>
      </p:sp>
      <p:sp>
        <p:nvSpPr>
          <p:cNvPr id="8195"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Rectangle 2"/>
          <p:cNvSpPr>
            <a:spLocks noGrp="1" noChangeArrowheads="1"/>
          </p:cNvSpPr>
          <p:nvPr>
            <p:ph type="body" idx="1"/>
          </p:nvPr>
        </p:nvSpPr>
        <p:spPr>
          <a:xfrm>
            <a:off x="685512" y="4343230"/>
            <a:ext cx="5486976" cy="411513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en-US" altLang="en-US" smtClean="0">
              <a:latin typeface="Times New Roman" pitchFamily="16"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0" y="0"/>
            <a:ext cx="2971800" cy="457200"/>
          </a:xfrm>
          <a:prstGeom prst="rect">
            <a:avLst/>
          </a:prstGeom>
          <a:ln/>
        </p:spPr>
        <p:txBody>
          <a:bodyPr/>
          <a:lstStyle/>
          <a:p>
            <a:r>
              <a:rPr lang="en-US"/>
              <a:t>MGB 2003</a:t>
            </a:r>
          </a:p>
        </p:txBody>
      </p:sp>
      <p:sp>
        <p:nvSpPr>
          <p:cNvPr id="6" name="Rectangle 6"/>
          <p:cNvSpPr>
            <a:spLocks noGrp="1" noChangeArrowheads="1"/>
          </p:cNvSpPr>
          <p:nvPr>
            <p:ph type="ftr" sz="quarter" idx="4"/>
          </p:nvPr>
        </p:nvSpPr>
        <p:spPr>
          <a:xfrm>
            <a:off x="0" y="8685213"/>
            <a:ext cx="2971800" cy="457200"/>
          </a:xfrm>
          <a:prstGeom prst="rect">
            <a:avLst/>
          </a:prstGeom>
          <a:ln/>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23D96F4-9926-483E-A272-4A593107CCBC}" type="slidenum">
              <a:rPr lang="en-US"/>
              <a:pPr/>
              <a:t>9</a:t>
            </a:fld>
            <a:endParaRPr 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6"/>
          <p:cNvSpPr>
            <a:spLocks noGrp="1" noChangeArrowheads="1"/>
          </p:cNvSpPr>
          <p:nvPr>
            <p:ph type="sldNum" sz="quarter"/>
          </p:nvPr>
        </p:nvSpPr>
        <p:spPr>
          <a:xfrm>
            <a:off x="3884088" y="8685103"/>
            <a:ext cx="2972472" cy="457539"/>
          </a:xfrm>
          <a:prstGeom prst="rect">
            <a:avLst/>
          </a:prstGeom>
          <a:noFill/>
        </p:spPr>
        <p:txBody>
          <a:bodyPr lIns="80165" tIns="40083" rIns="80165" bIns="40083"/>
          <a:lstStyle>
            <a:lvl1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1pPr>
            <a:lvl2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2pPr>
            <a:lvl3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3pPr>
            <a:lvl4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4pPr>
            <a:lvl5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5pPr>
            <a:lvl6pPr marL="2204550"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6pPr>
            <a:lvl7pPr marL="2605377"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7pPr>
            <a:lvl8pPr marL="3006204"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8pPr>
            <a:lvl9pPr marL="3407032"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9pPr>
          </a:lstStyle>
          <a:p>
            <a:pPr>
              <a:spcBef>
                <a:spcPct val="0"/>
              </a:spcBef>
            </a:pPr>
            <a:fld id="{D399DD38-5365-4124-970C-D65A0B6A8EED}" type="slidenum">
              <a:rPr lang="en-US" altLang="en-US" sz="1200"/>
              <a:pPr>
                <a:spcBef>
                  <a:spcPct val="0"/>
                </a:spcBef>
              </a:pPr>
              <a:t>63</a:t>
            </a:fld>
            <a:endParaRPr lang="en-US" altLang="en-US" sz="1200"/>
          </a:p>
        </p:txBody>
      </p:sp>
      <p:sp>
        <p:nvSpPr>
          <p:cNvPr id="10243"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Rectangle 2"/>
          <p:cNvSpPr>
            <a:spLocks noGrp="1" noChangeArrowheads="1"/>
          </p:cNvSpPr>
          <p:nvPr>
            <p:ph type="body" idx="1"/>
          </p:nvPr>
        </p:nvSpPr>
        <p:spPr>
          <a:xfrm>
            <a:off x="685512" y="4343230"/>
            <a:ext cx="5486976" cy="411513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en-US" altLang="en-US" smtClean="0">
              <a:latin typeface="Times New Roman" pitchFamily="16"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6"/>
          <p:cNvSpPr>
            <a:spLocks noGrp="1" noChangeArrowheads="1"/>
          </p:cNvSpPr>
          <p:nvPr>
            <p:ph type="sldNum" sz="quarter"/>
          </p:nvPr>
        </p:nvSpPr>
        <p:spPr>
          <a:xfrm>
            <a:off x="3884088" y="8685103"/>
            <a:ext cx="2972472" cy="457539"/>
          </a:xfrm>
          <a:prstGeom prst="rect">
            <a:avLst/>
          </a:prstGeom>
          <a:noFill/>
        </p:spPr>
        <p:txBody>
          <a:bodyPr lIns="80165" tIns="40083" rIns="80165" bIns="40083"/>
          <a:lstStyle>
            <a:lvl1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1pPr>
            <a:lvl2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2pPr>
            <a:lvl3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3pPr>
            <a:lvl4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4pPr>
            <a:lvl5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5pPr>
            <a:lvl6pPr marL="2204550"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6pPr>
            <a:lvl7pPr marL="2605377"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7pPr>
            <a:lvl8pPr marL="3006204"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8pPr>
            <a:lvl9pPr marL="3407032"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9pPr>
          </a:lstStyle>
          <a:p>
            <a:pPr>
              <a:spcBef>
                <a:spcPct val="0"/>
              </a:spcBef>
            </a:pPr>
            <a:fld id="{B530428D-A716-466B-99E3-BD597C0C97E1}" type="slidenum">
              <a:rPr lang="en-US" altLang="en-US" sz="1200"/>
              <a:pPr>
                <a:spcBef>
                  <a:spcPct val="0"/>
                </a:spcBef>
              </a:pPr>
              <a:t>64</a:t>
            </a:fld>
            <a:endParaRPr lang="en-US" altLang="en-US" sz="1200"/>
          </a:p>
        </p:txBody>
      </p:sp>
      <p:sp>
        <p:nvSpPr>
          <p:cNvPr id="1229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2" name="Rectangle 2"/>
          <p:cNvSpPr>
            <a:spLocks noGrp="1" noChangeArrowheads="1"/>
          </p:cNvSpPr>
          <p:nvPr>
            <p:ph type="body" idx="1"/>
          </p:nvPr>
        </p:nvSpPr>
        <p:spPr>
          <a:xfrm>
            <a:off x="685512" y="4343230"/>
            <a:ext cx="5486976" cy="411513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en-US" altLang="en-US" smtClean="0">
              <a:latin typeface="Times New Roman" pitchFamily="16"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6"/>
          <p:cNvSpPr>
            <a:spLocks noGrp="1" noChangeArrowheads="1"/>
          </p:cNvSpPr>
          <p:nvPr>
            <p:ph type="sldNum" sz="quarter"/>
          </p:nvPr>
        </p:nvSpPr>
        <p:spPr>
          <a:xfrm>
            <a:off x="3884088" y="8685103"/>
            <a:ext cx="2972472" cy="457539"/>
          </a:xfrm>
          <a:prstGeom prst="rect">
            <a:avLst/>
          </a:prstGeom>
          <a:noFill/>
        </p:spPr>
        <p:txBody>
          <a:bodyPr lIns="80165" tIns="40083" rIns="80165" bIns="40083"/>
          <a:lstStyle>
            <a:lvl1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1pPr>
            <a:lvl2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2pPr>
            <a:lvl3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3pPr>
            <a:lvl4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4pPr>
            <a:lvl5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5pPr>
            <a:lvl6pPr marL="2204550"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6pPr>
            <a:lvl7pPr marL="2605377"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7pPr>
            <a:lvl8pPr marL="3006204"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8pPr>
            <a:lvl9pPr marL="3407032"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9pPr>
          </a:lstStyle>
          <a:p>
            <a:pPr>
              <a:spcBef>
                <a:spcPct val="0"/>
              </a:spcBef>
            </a:pPr>
            <a:fld id="{2F288A82-2B2F-4CC4-A740-234193763971}" type="slidenum">
              <a:rPr lang="en-US" altLang="en-US" sz="1200"/>
              <a:pPr>
                <a:spcBef>
                  <a:spcPct val="0"/>
                </a:spcBef>
              </a:pPr>
              <a:t>65</a:t>
            </a:fld>
            <a:endParaRPr lang="en-US" altLang="en-US" sz="1200"/>
          </a:p>
        </p:txBody>
      </p:sp>
      <p:sp>
        <p:nvSpPr>
          <p:cNvPr id="14339"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40" name="Rectangle 2"/>
          <p:cNvSpPr>
            <a:spLocks noGrp="1" noChangeArrowheads="1"/>
          </p:cNvSpPr>
          <p:nvPr>
            <p:ph type="body" idx="1"/>
          </p:nvPr>
        </p:nvSpPr>
        <p:spPr>
          <a:xfrm>
            <a:off x="685512" y="4343230"/>
            <a:ext cx="5486976" cy="411513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en-US" altLang="en-US" smtClean="0">
              <a:latin typeface="Times New Roman" pitchFamily="16"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6"/>
          <p:cNvSpPr>
            <a:spLocks noGrp="1" noChangeArrowheads="1"/>
          </p:cNvSpPr>
          <p:nvPr>
            <p:ph type="sldNum" sz="quarter"/>
          </p:nvPr>
        </p:nvSpPr>
        <p:spPr>
          <a:xfrm>
            <a:off x="3884088" y="8685103"/>
            <a:ext cx="2972472" cy="457539"/>
          </a:xfrm>
          <a:prstGeom prst="rect">
            <a:avLst/>
          </a:prstGeom>
          <a:noFill/>
        </p:spPr>
        <p:txBody>
          <a:bodyPr lIns="80165" tIns="40083" rIns="80165" bIns="40083"/>
          <a:lstStyle>
            <a:lvl1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1pPr>
            <a:lvl2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2pPr>
            <a:lvl3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3pPr>
            <a:lvl4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4pPr>
            <a:lvl5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5pPr>
            <a:lvl6pPr marL="2204550"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6pPr>
            <a:lvl7pPr marL="2605377"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7pPr>
            <a:lvl8pPr marL="3006204"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8pPr>
            <a:lvl9pPr marL="3407032"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9pPr>
          </a:lstStyle>
          <a:p>
            <a:pPr>
              <a:spcBef>
                <a:spcPct val="0"/>
              </a:spcBef>
            </a:pPr>
            <a:fld id="{F35B89D6-BEAC-4D3B-B9B2-76376D4D8D94}" type="slidenum">
              <a:rPr lang="en-US" altLang="en-US" sz="1200"/>
              <a:pPr>
                <a:spcBef>
                  <a:spcPct val="0"/>
                </a:spcBef>
              </a:pPr>
              <a:t>66</a:t>
            </a:fld>
            <a:endParaRPr lang="en-US" altLang="en-US" sz="1200"/>
          </a:p>
        </p:txBody>
      </p:sp>
      <p:sp>
        <p:nvSpPr>
          <p:cNvPr id="2253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2" name="Rectangle 2"/>
          <p:cNvSpPr>
            <a:spLocks noGrp="1" noChangeArrowheads="1"/>
          </p:cNvSpPr>
          <p:nvPr>
            <p:ph type="body" idx="1"/>
          </p:nvPr>
        </p:nvSpPr>
        <p:spPr>
          <a:xfrm>
            <a:off x="685512" y="4343230"/>
            <a:ext cx="5486976" cy="411513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en-US" altLang="en-US" smtClean="0">
              <a:latin typeface="Times New Roman" pitchFamily="16"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xfrm>
            <a:off x="3884088" y="8685103"/>
            <a:ext cx="2972472" cy="457539"/>
          </a:xfrm>
          <a:prstGeom prst="rect">
            <a:avLst/>
          </a:prstGeom>
          <a:noFill/>
        </p:spPr>
        <p:txBody>
          <a:bodyPr lIns="80165" tIns="40083" rIns="80165" bIns="40083"/>
          <a:lstStyle>
            <a:lvl1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1pPr>
            <a:lvl2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2pPr>
            <a:lvl3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3pPr>
            <a:lvl4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4pPr>
            <a:lvl5pPr>
              <a:spcBef>
                <a:spcPct val="30000"/>
              </a:spcBef>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5pPr>
            <a:lvl6pPr marL="2204550"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6pPr>
            <a:lvl7pPr marL="2605377"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7pPr>
            <a:lvl8pPr marL="3006204"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8pPr>
            <a:lvl9pPr marL="3407032" indent="-200414" defTabSz="400827" eaLnBrk="0" fontAlgn="base" hangingPunct="0">
              <a:spcBef>
                <a:spcPct val="30000"/>
              </a:spcBef>
              <a:spcAft>
                <a:spcPct val="0"/>
              </a:spcAft>
              <a:buClr>
                <a:srgbClr val="000000"/>
              </a:buClr>
              <a:buSzPct val="100000"/>
              <a:buFont typeface="Times New Roman" pitchFamily="16" charset="0"/>
              <a:tabLst>
                <a:tab pos="634643" algn="l"/>
                <a:tab pos="1269286" algn="l"/>
                <a:tab pos="1903929" algn="l"/>
                <a:tab pos="2538573" algn="l"/>
              </a:tabLst>
              <a:defRPr sz="1100">
                <a:solidFill>
                  <a:srgbClr val="000000"/>
                </a:solidFill>
                <a:latin typeface="Times New Roman" pitchFamily="16" charset="0"/>
              </a:defRPr>
            </a:lvl9pPr>
          </a:lstStyle>
          <a:p>
            <a:pPr>
              <a:spcBef>
                <a:spcPct val="0"/>
              </a:spcBef>
            </a:pPr>
            <a:fld id="{7D81E9B0-5700-4ABE-B92C-7ACBAFAC71DB}" type="slidenum">
              <a:rPr lang="en-US" altLang="en-US" sz="1200"/>
              <a:pPr>
                <a:spcBef>
                  <a:spcPct val="0"/>
                </a:spcBef>
              </a:pPr>
              <a:t>67</a:t>
            </a:fld>
            <a:endParaRPr lang="en-US" altLang="en-US" sz="1200"/>
          </a:p>
        </p:txBody>
      </p:sp>
      <p:sp>
        <p:nvSpPr>
          <p:cNvPr id="26627"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Rectangle 2"/>
          <p:cNvSpPr>
            <a:spLocks noGrp="1" noChangeArrowheads="1"/>
          </p:cNvSpPr>
          <p:nvPr>
            <p:ph type="body" idx="1"/>
          </p:nvPr>
        </p:nvSpPr>
        <p:spPr>
          <a:xfrm>
            <a:off x="685512" y="4343230"/>
            <a:ext cx="5486976" cy="4115139"/>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0165" tIns="40083" rIns="80165" bIns="40083" anchor="ctr"/>
          <a:lstStyle/>
          <a:p>
            <a:endParaRPr lang="en-US" altLang="en-US" smtClean="0">
              <a:latin typeface="Times New Roman" pitchFamily="16"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A5BF2F-8B8D-49CB-84E4-542A947B38BD}" type="slidenum">
              <a:rPr lang="en-GB" smtClean="0"/>
              <a:pPr/>
              <a:t>74</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DA5BF2F-8B8D-49CB-84E4-542A947B38BD}" type="slidenum">
              <a:rPr lang="en-GB" smtClean="0"/>
              <a:pPr/>
              <a:t>75</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xfrm>
            <a:off x="0" y="0"/>
            <a:ext cx="2971800" cy="457200"/>
          </a:xfrm>
          <a:prstGeom prst="rect">
            <a:avLst/>
          </a:prstGeom>
          <a:ln/>
        </p:spPr>
        <p:txBody>
          <a:bodyPr/>
          <a:lstStyle/>
          <a:p>
            <a:r>
              <a:rPr lang="en-US"/>
              <a:t>MGB 2003</a:t>
            </a:r>
          </a:p>
        </p:txBody>
      </p:sp>
      <p:sp>
        <p:nvSpPr>
          <p:cNvPr id="6" name="Rectangle 6"/>
          <p:cNvSpPr>
            <a:spLocks noGrp="1" noChangeArrowheads="1"/>
          </p:cNvSpPr>
          <p:nvPr>
            <p:ph type="ftr" sz="quarter" idx="4"/>
          </p:nvPr>
        </p:nvSpPr>
        <p:spPr>
          <a:xfrm>
            <a:off x="0" y="8685213"/>
            <a:ext cx="2971800" cy="457200"/>
          </a:xfrm>
          <a:prstGeom prst="rect">
            <a:avLst/>
          </a:prstGeom>
          <a:ln/>
        </p:spPr>
        <p:txBody>
          <a:bodyPr/>
          <a:lstStyle/>
          <a:p>
            <a:pPr eaLnBrk="1" hangingPunct="1"/>
            <a:r>
              <a:rPr lang="en-US"/>
              <a:t>© 2003 Microsoft Corporation. All rights reserved.</a:t>
            </a:r>
          </a:p>
          <a:p>
            <a:r>
              <a:rPr lang="en-US"/>
              <a:t>This presentation is for informational purposes only. Microsoft makes no warranties, express or implied, in this summary.</a:t>
            </a:r>
            <a:endParaRPr lang="en-US" sz="1200"/>
          </a:p>
        </p:txBody>
      </p:sp>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23D96F4-9926-483E-A272-4A593107CCBC}" type="slidenum">
              <a:rPr lang="en-US"/>
              <a:pPr/>
              <a:t>10</a:t>
            </a:fld>
            <a:endParaRPr lang="en-US"/>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33795"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cs typeface="Arial" pitchFamily="34" charset="0"/>
              </a:rPr>
              <a:t>© 2003 Microsoft Corporation. All rights reserved.</a:t>
            </a:r>
          </a:p>
          <a:p>
            <a:r>
              <a:rPr lang="en-US">
                <a:cs typeface="Arial" pitchFamily="34" charset="0"/>
              </a:rPr>
              <a:t>This presentation is for informational purposes only. Microsoft makes no warranties, express or implied, in this summary.</a:t>
            </a:r>
            <a:endParaRPr lang="en-US" sz="1200">
              <a:cs typeface="Arial" pitchFamily="34" charset="0"/>
            </a:endParaRPr>
          </a:p>
        </p:txBody>
      </p:sp>
      <p:sp>
        <p:nvSpPr>
          <p:cNvPr id="33796" name="Rectangle 7"/>
          <p:cNvSpPr>
            <a:spLocks noGrp="1" noChangeArrowheads="1"/>
          </p:cNvSpPr>
          <p:nvPr>
            <p:ph type="sldNum" sz="quarter" idx="5"/>
          </p:nvPr>
        </p:nvSpPr>
        <p:spPr>
          <a:xfrm>
            <a:off x="3884613" y="8685213"/>
            <a:ext cx="2971800" cy="457200"/>
          </a:xfrm>
          <a:prstGeom prst="rect">
            <a:avLst/>
          </a:prstGeom>
          <a:noFill/>
        </p:spPr>
        <p:txBody>
          <a:bodyPr/>
          <a:lstStyle/>
          <a:p>
            <a:fld id="{2C2CF50A-1B4C-4DEE-9771-092708F2F450}" type="slidenum">
              <a:rPr lang="en-US"/>
              <a:pPr/>
              <a:t>11</a:t>
            </a:fld>
            <a:endParaRPr lang="en-US"/>
          </a:p>
        </p:txBody>
      </p:sp>
      <p:sp>
        <p:nvSpPr>
          <p:cNvPr id="33797" name="Rectangle 2"/>
          <p:cNvSpPr>
            <a:spLocks noGrp="1" noRot="1" noChangeAspect="1" noChangeArrowheads="1" noTextEdit="1"/>
          </p:cNvSpPr>
          <p:nvPr>
            <p:ph type="sldImg"/>
          </p:nvPr>
        </p:nvSpPr>
        <p:spPr>
          <a:ln/>
        </p:spPr>
      </p:sp>
      <p:sp>
        <p:nvSpPr>
          <p:cNvPr id="3379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34819"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cs typeface="Arial" pitchFamily="34" charset="0"/>
              </a:rPr>
              <a:t>© 2003 Microsoft Corporation. All rights reserved.</a:t>
            </a:r>
          </a:p>
          <a:p>
            <a:r>
              <a:rPr lang="en-US">
                <a:cs typeface="Arial" pitchFamily="34" charset="0"/>
              </a:rPr>
              <a:t>This presentation is for informational purposes only. Microsoft makes no warranties, express or implied, in this summary.</a:t>
            </a:r>
            <a:endParaRPr lang="en-US" sz="1200">
              <a:cs typeface="Arial" pitchFamily="34" charset="0"/>
            </a:endParaRPr>
          </a:p>
        </p:txBody>
      </p:sp>
      <p:sp>
        <p:nvSpPr>
          <p:cNvPr id="34820" name="Rectangle 7"/>
          <p:cNvSpPr>
            <a:spLocks noGrp="1" noChangeArrowheads="1"/>
          </p:cNvSpPr>
          <p:nvPr>
            <p:ph type="sldNum" sz="quarter" idx="5"/>
          </p:nvPr>
        </p:nvSpPr>
        <p:spPr>
          <a:xfrm>
            <a:off x="3884613" y="8685213"/>
            <a:ext cx="2971800" cy="457200"/>
          </a:xfrm>
          <a:prstGeom prst="rect">
            <a:avLst/>
          </a:prstGeom>
          <a:noFill/>
        </p:spPr>
        <p:txBody>
          <a:bodyPr/>
          <a:lstStyle/>
          <a:p>
            <a:fld id="{643B1D90-F3A4-456E-9381-8DCC69F5878D}" type="slidenum">
              <a:rPr lang="en-US"/>
              <a:pPr/>
              <a:t>12</a:t>
            </a:fld>
            <a:endParaRPr lang="en-US"/>
          </a:p>
        </p:txBody>
      </p:sp>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35843"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cs typeface="Arial" pitchFamily="34" charset="0"/>
              </a:rPr>
              <a:t>© 2003 Microsoft Corporation. All rights reserved.</a:t>
            </a:r>
          </a:p>
          <a:p>
            <a:r>
              <a:rPr lang="en-US">
                <a:cs typeface="Arial" pitchFamily="34" charset="0"/>
              </a:rPr>
              <a:t>This presentation is for informational purposes only. Microsoft makes no warranties, express or implied, in this summary.</a:t>
            </a:r>
            <a:endParaRPr lang="en-US" sz="1200">
              <a:cs typeface="Arial" pitchFamily="34" charset="0"/>
            </a:endParaRPr>
          </a:p>
        </p:txBody>
      </p:sp>
      <p:sp>
        <p:nvSpPr>
          <p:cNvPr id="35844" name="Rectangle 7"/>
          <p:cNvSpPr>
            <a:spLocks noGrp="1" noChangeArrowheads="1"/>
          </p:cNvSpPr>
          <p:nvPr>
            <p:ph type="sldNum" sz="quarter" idx="5"/>
          </p:nvPr>
        </p:nvSpPr>
        <p:spPr>
          <a:xfrm>
            <a:off x="3884613" y="8685213"/>
            <a:ext cx="2971800" cy="457200"/>
          </a:xfrm>
          <a:prstGeom prst="rect">
            <a:avLst/>
          </a:prstGeom>
          <a:noFill/>
        </p:spPr>
        <p:txBody>
          <a:bodyPr/>
          <a:lstStyle/>
          <a:p>
            <a:fld id="{EA6B094B-7F8E-4BB1-A9A3-CF8FBEC84D48}" type="slidenum">
              <a:rPr lang="en-US"/>
              <a:pPr/>
              <a:t>13</a:t>
            </a:fld>
            <a:endParaRPr lang="en-US"/>
          </a:p>
        </p:txBody>
      </p:sp>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36867"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cs typeface="Arial" pitchFamily="34" charset="0"/>
              </a:rPr>
              <a:t>© 2003 Microsoft Corporation. All rights reserved.</a:t>
            </a:r>
          </a:p>
          <a:p>
            <a:r>
              <a:rPr lang="en-US">
                <a:cs typeface="Arial" pitchFamily="34" charset="0"/>
              </a:rPr>
              <a:t>This presentation is for informational purposes only. Microsoft makes no warranties, express or implied, in this summary.</a:t>
            </a:r>
            <a:endParaRPr lang="en-US" sz="1200">
              <a:cs typeface="Arial" pitchFamily="34" charset="0"/>
            </a:endParaRPr>
          </a:p>
        </p:txBody>
      </p:sp>
      <p:sp>
        <p:nvSpPr>
          <p:cNvPr id="36868" name="Rectangle 7"/>
          <p:cNvSpPr>
            <a:spLocks noGrp="1" noChangeArrowheads="1"/>
          </p:cNvSpPr>
          <p:nvPr>
            <p:ph type="sldNum" sz="quarter" idx="5"/>
          </p:nvPr>
        </p:nvSpPr>
        <p:spPr>
          <a:xfrm>
            <a:off x="3884613" y="8685213"/>
            <a:ext cx="2971800" cy="457200"/>
          </a:xfrm>
          <a:prstGeom prst="rect">
            <a:avLst/>
          </a:prstGeom>
          <a:noFill/>
        </p:spPr>
        <p:txBody>
          <a:bodyPr/>
          <a:lstStyle/>
          <a:p>
            <a:fld id="{32CE827E-4C78-402C-BCBE-37F1CA2A9699}" type="slidenum">
              <a:rPr lang="en-US"/>
              <a:pPr/>
              <a:t>14</a:t>
            </a:fld>
            <a:endParaRPr lang="en-US"/>
          </a:p>
        </p:txBody>
      </p:sp>
      <p:sp>
        <p:nvSpPr>
          <p:cNvPr id="36869" name="Rectangle 2"/>
          <p:cNvSpPr>
            <a:spLocks noGrp="1" noRot="1" noChangeAspect="1" noChangeArrowheads="1" noTextEdit="1"/>
          </p:cNvSpPr>
          <p:nvPr>
            <p:ph type="sldImg"/>
          </p:nvPr>
        </p:nvSpPr>
        <p:spPr>
          <a:ln/>
        </p:spPr>
      </p:sp>
      <p:sp>
        <p:nvSpPr>
          <p:cNvPr id="3687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xfrm>
            <a:off x="0" y="0"/>
            <a:ext cx="2971800" cy="457200"/>
          </a:xfrm>
          <a:prstGeom prst="rect">
            <a:avLst/>
          </a:prstGeom>
          <a:noFill/>
        </p:spPr>
        <p:txBody>
          <a:bodyPr/>
          <a:lstStyle/>
          <a:p>
            <a:r>
              <a:rPr lang="en-US"/>
              <a:t>MGB 2003</a:t>
            </a:r>
          </a:p>
        </p:txBody>
      </p:sp>
      <p:sp>
        <p:nvSpPr>
          <p:cNvPr id="38915" name="Rectangle 6"/>
          <p:cNvSpPr>
            <a:spLocks noGrp="1" noChangeArrowheads="1"/>
          </p:cNvSpPr>
          <p:nvPr>
            <p:ph type="ftr" sz="quarter" idx="4"/>
          </p:nvPr>
        </p:nvSpPr>
        <p:spPr>
          <a:xfrm>
            <a:off x="0" y="8685213"/>
            <a:ext cx="2971800" cy="457200"/>
          </a:xfrm>
          <a:prstGeom prst="rect">
            <a:avLst/>
          </a:prstGeom>
          <a:noFill/>
        </p:spPr>
        <p:txBody>
          <a:bodyPr/>
          <a:lstStyle/>
          <a:p>
            <a:pPr eaLnBrk="1" hangingPunct="1"/>
            <a:r>
              <a:rPr lang="en-US">
                <a:cs typeface="Arial" pitchFamily="34" charset="0"/>
              </a:rPr>
              <a:t>© 2003 Microsoft Corporation. All rights reserved.</a:t>
            </a:r>
          </a:p>
          <a:p>
            <a:r>
              <a:rPr lang="en-US">
                <a:cs typeface="Arial" pitchFamily="34" charset="0"/>
              </a:rPr>
              <a:t>This presentation is for informational purposes only. Microsoft makes no warranties, express or implied, in this summary.</a:t>
            </a:r>
            <a:endParaRPr lang="en-US" sz="1200">
              <a:cs typeface="Arial" pitchFamily="34" charset="0"/>
            </a:endParaRPr>
          </a:p>
        </p:txBody>
      </p:sp>
      <p:sp>
        <p:nvSpPr>
          <p:cNvPr id="38916" name="Rectangle 7"/>
          <p:cNvSpPr>
            <a:spLocks noGrp="1" noChangeArrowheads="1"/>
          </p:cNvSpPr>
          <p:nvPr>
            <p:ph type="sldNum" sz="quarter" idx="5"/>
          </p:nvPr>
        </p:nvSpPr>
        <p:spPr>
          <a:xfrm>
            <a:off x="3884613" y="8685213"/>
            <a:ext cx="2971800" cy="457200"/>
          </a:xfrm>
          <a:prstGeom prst="rect">
            <a:avLst/>
          </a:prstGeom>
          <a:noFill/>
        </p:spPr>
        <p:txBody>
          <a:bodyPr/>
          <a:lstStyle/>
          <a:p>
            <a:fld id="{C08827AA-29D3-4B67-A915-E6BB3B730EBC}" type="slidenum">
              <a:rPr lang="en-US"/>
              <a:pPr/>
              <a:t>15</a:t>
            </a:fld>
            <a:endParaRPr lang="en-US"/>
          </a:p>
        </p:txBody>
      </p:sp>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 Title Slide">
    <p:spTree>
      <p:nvGrpSpPr>
        <p:cNvPr id="1" name=""/>
        <p:cNvGrpSpPr/>
        <p:nvPr/>
      </p:nvGrpSpPr>
      <p:grpSpPr>
        <a:xfrm>
          <a:off x="0" y="0"/>
          <a:ext cx="0" cy="0"/>
          <a:chOff x="0" y="0"/>
          <a:chExt cx="0" cy="0"/>
        </a:xfrm>
      </p:grpSpPr>
      <p:sp>
        <p:nvSpPr>
          <p:cNvPr id="6" name="Shape 6"/>
          <p:cNvSpPr>
            <a:spLocks noGrp="1"/>
          </p:cNvSpPr>
          <p:nvPr>
            <p:ph type="title"/>
          </p:nvPr>
        </p:nvSpPr>
        <p:spPr>
          <a:xfrm>
            <a:off x="685800" y="1844675"/>
            <a:ext cx="7772400" cy="2041525"/>
          </a:xfrm>
          <a:prstGeom prst="rect">
            <a:avLst/>
          </a:prstGeom>
        </p:spPr>
        <p:txBody>
          <a:bodyPr/>
          <a:lstStyle/>
          <a:p>
            <a:pPr lvl="0">
              <a:defRPr sz="1800">
                <a:uFillTx/>
              </a:defRPr>
            </a:pPr>
            <a:r>
              <a:rPr sz="4400">
                <a:uFill>
                  <a:solidFill/>
                </a:uFill>
              </a:rPr>
              <a:t>Title Text</a:t>
            </a:r>
          </a:p>
        </p:txBody>
      </p:sp>
      <p:sp>
        <p:nvSpPr>
          <p:cNvPr id="7" name="Shape 7"/>
          <p:cNvSpPr>
            <a:spLocks noGrp="1"/>
          </p:cNvSpPr>
          <p:nvPr>
            <p:ph type="body" idx="1"/>
          </p:nvPr>
        </p:nvSpPr>
        <p:spPr>
          <a:xfrm>
            <a:off x="1371600" y="3886200"/>
            <a:ext cx="6400800" cy="2971800"/>
          </a:xfrm>
          <a:prstGeom prst="rect">
            <a:avLst/>
          </a:prstGeom>
        </p:spPr>
        <p:txBody>
          <a:bodyPr/>
          <a:lstStyle>
            <a:lvl1pPr marL="0" indent="0" algn="ctr">
              <a:buSzTx/>
              <a:buFontTx/>
              <a:buNone/>
              <a:defRPr>
                <a:solidFill>
                  <a:srgbClr val="888888"/>
                </a:solidFill>
                <a:uFill>
                  <a:solidFill>
                    <a:srgbClr val="888888"/>
                  </a:solidFill>
                </a:uFill>
              </a:defRPr>
            </a:lvl1pPr>
            <a:lvl2pPr marL="0" indent="457200" algn="ctr">
              <a:buSzTx/>
              <a:buFontTx/>
              <a:buNone/>
              <a:defRPr>
                <a:solidFill>
                  <a:srgbClr val="888888"/>
                </a:solidFill>
                <a:uFill>
                  <a:solidFill>
                    <a:srgbClr val="888888"/>
                  </a:solidFill>
                </a:uFill>
              </a:defRPr>
            </a:lvl2pPr>
            <a:lvl3pPr marL="0" indent="914400" algn="ctr">
              <a:buSzTx/>
              <a:buFontTx/>
              <a:buNone/>
              <a:defRPr>
                <a:solidFill>
                  <a:srgbClr val="888888"/>
                </a:solidFill>
                <a:uFill>
                  <a:solidFill>
                    <a:srgbClr val="888888"/>
                  </a:solidFill>
                </a:uFill>
              </a:defRPr>
            </a:lvl3pPr>
            <a:lvl4pPr marL="0" indent="1371600" algn="ctr">
              <a:buSzTx/>
              <a:buFontTx/>
              <a:buNone/>
              <a:defRPr>
                <a:solidFill>
                  <a:srgbClr val="888888"/>
                </a:solidFill>
                <a:uFill>
                  <a:solidFill>
                    <a:srgbClr val="888888"/>
                  </a:solidFill>
                </a:uFill>
              </a:defRPr>
            </a:lvl4pPr>
            <a:lvl5pPr marL="0" indent="1828800" algn="ctr">
              <a:buSzTx/>
              <a:buFontTx/>
              <a:buNone/>
              <a:defRPr>
                <a:solidFill>
                  <a:srgbClr val="888888"/>
                </a:solidFill>
                <a:uFill>
                  <a:solidFill>
                    <a:srgbClr val="888888"/>
                  </a:solidFill>
                </a:uFill>
              </a:defRPr>
            </a:lvl5pPr>
          </a:lstStyle>
          <a:p>
            <a:pPr lvl="0">
              <a:defRPr sz="1800">
                <a:solidFill>
                  <a:srgbClr val="000000"/>
                </a:solidFill>
                <a:uFillTx/>
              </a:defRPr>
            </a:pPr>
            <a:r>
              <a:rPr sz="3200">
                <a:solidFill>
                  <a:srgbClr val="888888"/>
                </a:solidFill>
                <a:uFill>
                  <a:solidFill>
                    <a:srgbClr val="888888"/>
                  </a:solidFill>
                </a:uFill>
              </a:rPr>
              <a:t>Body Level One</a:t>
            </a:r>
          </a:p>
          <a:p>
            <a:pPr lvl="1">
              <a:defRPr sz="1800">
                <a:solidFill>
                  <a:srgbClr val="000000"/>
                </a:solidFill>
                <a:uFillTx/>
              </a:defRPr>
            </a:pPr>
            <a:r>
              <a:rPr sz="3200">
                <a:solidFill>
                  <a:srgbClr val="888888"/>
                </a:solidFill>
                <a:uFill>
                  <a:solidFill>
                    <a:srgbClr val="888888"/>
                  </a:solidFill>
                </a:uFill>
              </a:rPr>
              <a:t>Body Level Two</a:t>
            </a:r>
          </a:p>
          <a:p>
            <a:pPr lvl="2">
              <a:defRPr sz="1800">
                <a:solidFill>
                  <a:srgbClr val="000000"/>
                </a:solidFill>
                <a:uFillTx/>
              </a:defRPr>
            </a:pPr>
            <a:r>
              <a:rPr sz="3200">
                <a:solidFill>
                  <a:srgbClr val="888888"/>
                </a:solidFill>
                <a:uFill>
                  <a:solidFill>
                    <a:srgbClr val="888888"/>
                  </a:solidFill>
                </a:uFill>
              </a:rPr>
              <a:t>Body Level Three</a:t>
            </a:r>
          </a:p>
          <a:p>
            <a:pPr lvl="3">
              <a:defRPr sz="1800">
                <a:solidFill>
                  <a:srgbClr val="000000"/>
                </a:solidFill>
                <a:uFillTx/>
              </a:defRPr>
            </a:pPr>
            <a:r>
              <a:rPr sz="3200">
                <a:solidFill>
                  <a:srgbClr val="888888"/>
                </a:solidFill>
                <a:uFill>
                  <a:solidFill>
                    <a:srgbClr val="888888"/>
                  </a:solidFill>
                </a:uFill>
              </a:rPr>
              <a:t>Body Level Four</a:t>
            </a:r>
          </a:p>
          <a:p>
            <a:pPr lvl="4">
              <a:defRPr sz="1800">
                <a:solidFill>
                  <a:srgbClr val="000000"/>
                </a:solidFill>
                <a:uFillTx/>
              </a:defRPr>
            </a:pPr>
            <a:r>
              <a:rPr sz="3200">
                <a:solidFill>
                  <a:srgbClr val="888888"/>
                </a:solidFill>
                <a:uFill>
                  <a:solidFill>
                    <a:srgbClr val="888888"/>
                  </a:solidFill>
                </a:uFill>
              </a:rPr>
              <a:t>Body Level Five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t>‹#›</a:t>
            </a:fld>
            <a:endParaRPr/>
          </a:p>
        </p:txBody>
      </p:sp>
      <p:pic>
        <p:nvPicPr>
          <p:cNvPr id="9" name="image1.png"/>
          <p:cNvPicPr/>
          <p:nvPr/>
        </p:nvPicPr>
        <p:blipFill>
          <a:blip r:embed="rId2">
            <a:alphaModFix amt="33000"/>
            <a:extLst/>
          </a:blip>
          <a:stretch>
            <a:fillRect/>
          </a:stretch>
        </p:blipFill>
        <p:spPr>
          <a:xfrm rot="18900000">
            <a:off x="-3390720" y="-1771613"/>
            <a:ext cx="4557771" cy="4641016"/>
          </a:xfrm>
          <a:prstGeom prst="rect">
            <a:avLst/>
          </a:prstGeom>
          <a:ln w="12700">
            <a:miter lim="400000"/>
          </a:ln>
        </p:spPr>
      </p:pic>
      <p:pic>
        <p:nvPicPr>
          <p:cNvPr id="10" name="image4.png" descr="AI_Logo_FULL-09.png"/>
          <p:cNvPicPr/>
          <p:nvPr/>
        </p:nvPicPr>
        <p:blipFill>
          <a:blip r:embed="rId3">
            <a:extLst/>
          </a:blip>
          <a:stretch>
            <a:fillRect/>
          </a:stretch>
        </p:blipFill>
        <p:spPr>
          <a:xfrm>
            <a:off x="6286501" y="6358101"/>
            <a:ext cx="2319619" cy="417582"/>
          </a:xfrm>
          <a:prstGeom prst="rect">
            <a:avLst/>
          </a:prstGeom>
          <a:ln w="12700">
            <a:miter lim="400000"/>
          </a:ln>
        </p:spPr>
      </p:pic>
      <p:sp>
        <p:nvSpPr>
          <p:cNvPr id="11" name="Shape 11"/>
          <p:cNvSpPr/>
          <p:nvPr/>
        </p:nvSpPr>
        <p:spPr>
          <a:xfrm>
            <a:off x="537535" y="6315352"/>
            <a:ext cx="8001001" cy="1"/>
          </a:xfrm>
          <a:prstGeom prst="line">
            <a:avLst/>
          </a:prstGeom>
          <a:ln w="3175">
            <a:solidFill>
              <a:srgbClr val="BFBFBF"/>
            </a:solidFill>
            <a:round/>
          </a:ln>
        </p:spPr>
        <p:txBody>
          <a:bodyPr lIns="45719" rIns="45719"/>
          <a:lstStyle/>
          <a:p>
            <a:pPr lvl="0">
              <a:defRPr sz="1200">
                <a:uFillTx/>
                <a:latin typeface="+mj-lt"/>
                <a:ea typeface="+mj-ea"/>
                <a:cs typeface="+mj-cs"/>
                <a:sym typeface="Helvetica"/>
              </a:defRPr>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 Title and Vertical Text">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pPr lvl="0">
              <a:defRPr sz="1800">
                <a:uFillTx/>
              </a:defRPr>
            </a:pPr>
            <a:r>
              <a:rPr sz="4400">
                <a:uFill>
                  <a:solidFill/>
                </a:uFill>
              </a:rPr>
              <a:t>Title Text</a:t>
            </a:r>
          </a:p>
        </p:txBody>
      </p:sp>
      <p:sp>
        <p:nvSpPr>
          <p:cNvPr id="43" name="Shape 43"/>
          <p:cNvSpPr>
            <a:spLocks noGrp="1"/>
          </p:cNvSpPr>
          <p:nvPr>
            <p:ph type="body" idx="1"/>
          </p:nvPr>
        </p:nvSpPr>
        <p:spPr>
          <a:prstGeom prst="rect">
            <a:avLst/>
          </a:prstGeom>
        </p:spPr>
        <p:txBody>
          <a:bodyPr/>
          <a:lstStyle/>
          <a:p>
            <a:pPr lvl="0">
              <a:defRPr sz="1800">
                <a:uFillTx/>
              </a:defRPr>
            </a:pPr>
            <a:r>
              <a:rPr sz="3200">
                <a:uFill>
                  <a:solidFill/>
                </a:uFill>
              </a:rPr>
              <a:t>Body Level One</a:t>
            </a:r>
          </a:p>
          <a:p>
            <a:pPr lvl="1">
              <a:defRPr sz="1800">
                <a:uFillTx/>
              </a:defRPr>
            </a:pPr>
            <a:r>
              <a:rPr sz="3200">
                <a:uFill>
                  <a:solidFill/>
                </a:uFill>
              </a:rPr>
              <a:t>Body Level Two</a:t>
            </a:r>
          </a:p>
          <a:p>
            <a:pPr lvl="2">
              <a:defRPr sz="1800">
                <a:uFillTx/>
              </a:defRPr>
            </a:pPr>
            <a:r>
              <a:rPr sz="3200">
                <a:uFill>
                  <a:solidFill/>
                </a:uFill>
              </a:rPr>
              <a:t>Body Level Three</a:t>
            </a:r>
          </a:p>
          <a:p>
            <a:pPr lvl="3">
              <a:defRPr sz="1800">
                <a:uFillTx/>
              </a:defRPr>
            </a:pPr>
            <a:r>
              <a:rPr sz="3200">
                <a:uFill>
                  <a:solidFill/>
                </a:uFill>
              </a:rPr>
              <a:t>Body Level Four</a:t>
            </a:r>
          </a:p>
          <a:p>
            <a:pPr lvl="4">
              <a:defRPr sz="1800">
                <a:uFillTx/>
              </a:defRPr>
            </a:pPr>
            <a:r>
              <a:rPr sz="3200">
                <a:uFill>
                  <a:solidFill/>
                </a:uFill>
              </a:rPr>
              <a:t>Body Level Five</a:t>
            </a:r>
          </a:p>
        </p:txBody>
      </p:sp>
      <p:sp>
        <p:nvSpPr>
          <p:cNvPr id="44" name="Shape 4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 Vertical Title and Text">
    <p:spTree>
      <p:nvGrpSpPr>
        <p:cNvPr id="1" name=""/>
        <p:cNvGrpSpPr/>
        <p:nvPr/>
      </p:nvGrpSpPr>
      <p:grpSpPr>
        <a:xfrm>
          <a:off x="0" y="0"/>
          <a:ext cx="0" cy="0"/>
          <a:chOff x="0" y="0"/>
          <a:chExt cx="0" cy="0"/>
        </a:xfrm>
      </p:grpSpPr>
      <p:sp>
        <p:nvSpPr>
          <p:cNvPr id="46" name="Shape 46"/>
          <p:cNvSpPr>
            <a:spLocks noGrp="1"/>
          </p:cNvSpPr>
          <p:nvPr>
            <p:ph type="title"/>
          </p:nvPr>
        </p:nvSpPr>
        <p:spPr>
          <a:xfrm>
            <a:off x="6629400" y="0"/>
            <a:ext cx="2057400" cy="6400802"/>
          </a:xfrm>
          <a:prstGeom prst="rect">
            <a:avLst/>
          </a:prstGeom>
        </p:spPr>
        <p:txBody>
          <a:bodyPr/>
          <a:lstStyle/>
          <a:p>
            <a:pPr lvl="0">
              <a:defRPr sz="1800">
                <a:uFillTx/>
              </a:defRPr>
            </a:pPr>
            <a:r>
              <a:rPr sz="4400">
                <a:uFill>
                  <a:solidFill/>
                </a:uFill>
              </a:rPr>
              <a:t>Title Text</a:t>
            </a:r>
          </a:p>
        </p:txBody>
      </p:sp>
      <p:sp>
        <p:nvSpPr>
          <p:cNvPr id="47" name="Shape 47"/>
          <p:cNvSpPr>
            <a:spLocks noGrp="1"/>
          </p:cNvSpPr>
          <p:nvPr>
            <p:ph type="body" idx="1"/>
          </p:nvPr>
        </p:nvSpPr>
        <p:spPr>
          <a:xfrm>
            <a:off x="457200" y="274638"/>
            <a:ext cx="6019800" cy="6583363"/>
          </a:xfrm>
          <a:prstGeom prst="rect">
            <a:avLst/>
          </a:prstGeom>
        </p:spPr>
        <p:txBody>
          <a:bodyPr/>
          <a:lstStyle/>
          <a:p>
            <a:pPr lvl="0">
              <a:defRPr sz="1800">
                <a:uFillTx/>
              </a:defRPr>
            </a:pPr>
            <a:r>
              <a:rPr sz="3200">
                <a:uFill>
                  <a:solidFill/>
                </a:uFill>
              </a:rPr>
              <a:t>Body Level One</a:t>
            </a:r>
          </a:p>
          <a:p>
            <a:pPr lvl="1">
              <a:defRPr sz="1800">
                <a:uFillTx/>
              </a:defRPr>
            </a:pPr>
            <a:r>
              <a:rPr sz="3200">
                <a:uFill>
                  <a:solidFill/>
                </a:uFill>
              </a:rPr>
              <a:t>Body Level Two</a:t>
            </a:r>
          </a:p>
          <a:p>
            <a:pPr lvl="2">
              <a:defRPr sz="1800">
                <a:uFillTx/>
              </a:defRPr>
            </a:pPr>
            <a:r>
              <a:rPr sz="3200">
                <a:uFill>
                  <a:solidFill/>
                </a:uFill>
              </a:rPr>
              <a:t>Body Level Three</a:t>
            </a:r>
          </a:p>
          <a:p>
            <a:pPr lvl="3">
              <a:defRPr sz="1800">
                <a:uFillTx/>
              </a:defRPr>
            </a:pPr>
            <a:r>
              <a:rPr sz="3200">
                <a:uFill>
                  <a:solidFill/>
                </a:uFill>
              </a:rPr>
              <a:t>Body Level Four</a:t>
            </a:r>
          </a:p>
          <a:p>
            <a:pPr lvl="4">
              <a:defRPr sz="1800">
                <a:uFillTx/>
              </a:defRPr>
            </a:pPr>
            <a:r>
              <a:rPr sz="3200">
                <a:uFill>
                  <a:solidFill/>
                </a:uFill>
              </a:rPr>
              <a:t>Body Level Five</a:t>
            </a:r>
          </a:p>
        </p:txBody>
      </p:sp>
      <p:sp>
        <p:nvSpPr>
          <p:cNvPr id="48" name="Shape 4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56865307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54457410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xfrm>
            <a:off x="456481" y="6247376"/>
            <a:ext cx="2128320" cy="470930"/>
          </a:xfrm>
          <a:prstGeom prst="rect">
            <a:avLst/>
          </a:prstGeom>
          <a:ln/>
        </p:spPr>
        <p:txBody>
          <a:bodyPr lIns="82945" tIns="41473" rIns="82945" bIns="41473"/>
          <a:lstStyle>
            <a:lvl1pPr>
              <a:defRPr/>
            </a:lvl1pPr>
          </a:lstStyle>
          <a:p>
            <a:pPr>
              <a:defRPr/>
            </a:pPr>
            <a:endParaRPr lang="en-US"/>
          </a:p>
        </p:txBody>
      </p:sp>
      <p:sp>
        <p:nvSpPr>
          <p:cNvPr id="3" name="Rectangle 4"/>
          <p:cNvSpPr>
            <a:spLocks noGrp="1" noChangeArrowheads="1"/>
          </p:cNvSpPr>
          <p:nvPr>
            <p:ph type="ftr" idx="11"/>
          </p:nvPr>
        </p:nvSpPr>
        <p:spPr>
          <a:xfrm>
            <a:off x="3127680" y="6247376"/>
            <a:ext cx="2897280" cy="470930"/>
          </a:xfrm>
          <a:prstGeom prst="rect">
            <a:avLst/>
          </a:prstGeom>
          <a:ln/>
        </p:spPr>
        <p:txBody>
          <a:bodyPr lIns="82945" tIns="41473" rIns="82945" bIns="41473"/>
          <a:lstStyle>
            <a:lvl1pPr>
              <a:defRPr/>
            </a:lvl1pPr>
          </a:lstStyle>
          <a:p>
            <a:pPr>
              <a:defRPr/>
            </a:pPr>
            <a:endParaRPr lang="en-US"/>
          </a:p>
        </p:txBody>
      </p:sp>
      <p:sp>
        <p:nvSpPr>
          <p:cNvPr id="4" name="Rectangle 5"/>
          <p:cNvSpPr>
            <a:spLocks noGrp="1" noChangeArrowheads="1"/>
          </p:cNvSpPr>
          <p:nvPr>
            <p:ph type="sldNum" idx="12"/>
          </p:nvPr>
        </p:nvSpPr>
        <p:spPr>
          <a:ln/>
        </p:spPr>
        <p:txBody>
          <a:bodyPr tIns="41473" bIns="41473"/>
          <a:lstStyle>
            <a:lvl1pPr>
              <a:defRPr/>
            </a:lvl1pPr>
          </a:lstStyle>
          <a:p>
            <a:fld id="{8DBE4318-AF81-4017-992E-B32CDD28E092}" type="slidenum">
              <a:rPr lang="en-US" altLang="en-US"/>
              <a:pPr/>
              <a:t>‹#›</a:t>
            </a:fld>
            <a:endParaRPr lang="en-US" altLang="en-US"/>
          </a:p>
        </p:txBody>
      </p:sp>
    </p:spTree>
    <p:extLst>
      <p:ext uri="{BB962C8B-B14F-4D97-AF65-F5344CB8AC3E}">
        <p14:creationId xmlns:p14="http://schemas.microsoft.com/office/powerpoint/2010/main" val="639309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3" name="Shape 13"/>
          <p:cNvSpPr>
            <a:spLocks noGrp="1"/>
          </p:cNvSpPr>
          <p:nvPr>
            <p:ph type="title"/>
          </p:nvPr>
        </p:nvSpPr>
        <p:spPr>
          <a:prstGeom prst="rect">
            <a:avLst/>
          </a:prstGeom>
        </p:spPr>
        <p:txBody>
          <a:bodyPr/>
          <a:lstStyle/>
          <a:p>
            <a:pPr lvl="0">
              <a:defRPr sz="1800">
                <a:uFillTx/>
              </a:defRPr>
            </a:pPr>
            <a:r>
              <a:rPr sz="4400">
                <a:uFill>
                  <a:solidFill/>
                </a:uFill>
              </a:rPr>
              <a:t>Title Text</a:t>
            </a:r>
          </a:p>
        </p:txBody>
      </p:sp>
      <p:sp>
        <p:nvSpPr>
          <p:cNvPr id="14" name="Shape 14"/>
          <p:cNvSpPr>
            <a:spLocks noGrp="1"/>
          </p:cNvSpPr>
          <p:nvPr>
            <p:ph type="body" idx="1"/>
          </p:nvPr>
        </p:nvSpPr>
        <p:spPr>
          <a:prstGeom prst="rect">
            <a:avLst/>
          </a:prstGeom>
        </p:spPr>
        <p:txBody>
          <a:bodyPr/>
          <a:lstStyle/>
          <a:p>
            <a:pPr lvl="0">
              <a:defRPr sz="1800">
                <a:uFillTx/>
              </a:defRPr>
            </a:pPr>
            <a:r>
              <a:rPr sz="3200">
                <a:uFill>
                  <a:solidFill/>
                </a:uFill>
              </a:rPr>
              <a:t>Body Level One</a:t>
            </a:r>
          </a:p>
          <a:p>
            <a:pPr lvl="1">
              <a:defRPr sz="1800">
                <a:uFillTx/>
              </a:defRPr>
            </a:pPr>
            <a:r>
              <a:rPr sz="3200">
                <a:uFill>
                  <a:solidFill/>
                </a:uFill>
              </a:rPr>
              <a:t>Body Level Two</a:t>
            </a:r>
          </a:p>
          <a:p>
            <a:pPr lvl="2">
              <a:defRPr sz="1800">
                <a:uFillTx/>
              </a:defRPr>
            </a:pPr>
            <a:r>
              <a:rPr sz="3200">
                <a:uFill>
                  <a:solidFill/>
                </a:uFill>
              </a:rPr>
              <a:t>Body Level Three</a:t>
            </a:r>
          </a:p>
          <a:p>
            <a:pPr lvl="3">
              <a:defRPr sz="1800">
                <a:uFillTx/>
              </a:defRPr>
            </a:pPr>
            <a:r>
              <a:rPr sz="3200">
                <a:uFill>
                  <a:solidFill/>
                </a:uFill>
              </a:rPr>
              <a:t>Body Level Four</a:t>
            </a:r>
          </a:p>
          <a:p>
            <a:pPr lvl="4">
              <a:defRPr sz="1800">
                <a:uFillTx/>
              </a:defRPr>
            </a:pPr>
            <a:r>
              <a:rPr sz="3200">
                <a:uFill>
                  <a:solidFill/>
                </a:uFill>
              </a:rPr>
              <a:t>Body Level Five</a:t>
            </a:r>
          </a:p>
        </p:txBody>
      </p:sp>
      <p:sp>
        <p:nvSpPr>
          <p:cNvPr id="15" name="Shape 1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 Section Header">
    <p:spTree>
      <p:nvGrpSpPr>
        <p:cNvPr id="1" name=""/>
        <p:cNvGrpSpPr/>
        <p:nvPr/>
      </p:nvGrpSpPr>
      <p:grpSpPr>
        <a:xfrm>
          <a:off x="0" y="0"/>
          <a:ext cx="0" cy="0"/>
          <a:chOff x="0" y="0"/>
          <a:chExt cx="0" cy="0"/>
        </a:xfrm>
      </p:grpSpPr>
      <p:sp>
        <p:nvSpPr>
          <p:cNvPr id="17" name="Shape 17"/>
          <p:cNvSpPr>
            <a:spLocks noGrp="1"/>
          </p:cNvSpPr>
          <p:nvPr>
            <p:ph type="title"/>
          </p:nvPr>
        </p:nvSpPr>
        <p:spPr>
          <a:xfrm>
            <a:off x="722312" y="4406900"/>
            <a:ext cx="7772401" cy="1362075"/>
          </a:xfrm>
          <a:prstGeom prst="rect">
            <a:avLst/>
          </a:prstGeom>
        </p:spPr>
        <p:txBody>
          <a:bodyPr anchor="t"/>
          <a:lstStyle>
            <a:lvl1pPr algn="l">
              <a:defRPr sz="4000" b="1" cap="all"/>
            </a:lvl1pPr>
          </a:lstStyle>
          <a:p>
            <a:pPr lvl="0">
              <a:defRPr sz="1800" b="0" cap="none">
                <a:uFillTx/>
              </a:defRPr>
            </a:pPr>
            <a:r>
              <a:rPr sz="4000" b="1" cap="all">
                <a:uFill>
                  <a:solidFill/>
                </a:uFill>
              </a:rPr>
              <a:t>Title Text</a:t>
            </a:r>
          </a:p>
        </p:txBody>
      </p:sp>
      <p:sp>
        <p:nvSpPr>
          <p:cNvPr id="18" name="Shape 18"/>
          <p:cNvSpPr>
            <a:spLocks noGrp="1"/>
          </p:cNvSpPr>
          <p:nvPr>
            <p:ph type="body"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uFill>
                  <a:solidFill>
                    <a:srgbClr val="888888"/>
                  </a:solidFill>
                </a:uFill>
              </a:defRPr>
            </a:lvl1pPr>
            <a:lvl2pPr marL="0" indent="457200">
              <a:spcBef>
                <a:spcPts val="400"/>
              </a:spcBef>
              <a:buSzTx/>
              <a:buFontTx/>
              <a:buNone/>
              <a:defRPr sz="2000">
                <a:solidFill>
                  <a:srgbClr val="888888"/>
                </a:solidFill>
                <a:uFill>
                  <a:solidFill>
                    <a:srgbClr val="888888"/>
                  </a:solidFill>
                </a:uFill>
              </a:defRPr>
            </a:lvl2pPr>
            <a:lvl3pPr marL="0" indent="914400">
              <a:spcBef>
                <a:spcPts val="400"/>
              </a:spcBef>
              <a:buSzTx/>
              <a:buFontTx/>
              <a:buNone/>
              <a:defRPr sz="2000">
                <a:solidFill>
                  <a:srgbClr val="888888"/>
                </a:solidFill>
                <a:uFill>
                  <a:solidFill>
                    <a:srgbClr val="888888"/>
                  </a:solidFill>
                </a:uFill>
              </a:defRPr>
            </a:lvl3pPr>
            <a:lvl4pPr marL="0" indent="1371600">
              <a:spcBef>
                <a:spcPts val="400"/>
              </a:spcBef>
              <a:buSzTx/>
              <a:buFontTx/>
              <a:buNone/>
              <a:defRPr sz="2000">
                <a:solidFill>
                  <a:srgbClr val="888888"/>
                </a:solidFill>
                <a:uFill>
                  <a:solidFill>
                    <a:srgbClr val="888888"/>
                  </a:solidFill>
                </a:uFill>
              </a:defRPr>
            </a:lvl4pPr>
            <a:lvl5pPr marL="0" indent="1828800">
              <a:spcBef>
                <a:spcPts val="400"/>
              </a:spcBef>
              <a:buSzTx/>
              <a:buFontTx/>
              <a:buNone/>
              <a:defRPr sz="2000">
                <a:solidFill>
                  <a:srgbClr val="888888"/>
                </a:solidFill>
                <a:uFill>
                  <a:solidFill>
                    <a:srgbClr val="888888"/>
                  </a:solidFill>
                </a:uFill>
              </a:defRPr>
            </a:lvl5pPr>
          </a:lstStyle>
          <a:p>
            <a:pPr lvl="0">
              <a:defRPr sz="1800">
                <a:solidFill>
                  <a:srgbClr val="000000"/>
                </a:solidFill>
                <a:uFillTx/>
              </a:defRPr>
            </a:pPr>
            <a:r>
              <a:rPr sz="2000">
                <a:solidFill>
                  <a:srgbClr val="888888"/>
                </a:solidFill>
                <a:uFill>
                  <a:solidFill>
                    <a:srgbClr val="888888"/>
                  </a:solidFill>
                </a:uFill>
              </a:rPr>
              <a:t>Body Level One</a:t>
            </a:r>
          </a:p>
          <a:p>
            <a:pPr lvl="1">
              <a:defRPr sz="1800">
                <a:solidFill>
                  <a:srgbClr val="000000"/>
                </a:solidFill>
                <a:uFillTx/>
              </a:defRPr>
            </a:pPr>
            <a:r>
              <a:rPr sz="2000">
                <a:solidFill>
                  <a:srgbClr val="888888"/>
                </a:solidFill>
                <a:uFill>
                  <a:solidFill>
                    <a:srgbClr val="888888"/>
                  </a:solidFill>
                </a:uFill>
              </a:rPr>
              <a:t>Body Level Two</a:t>
            </a:r>
          </a:p>
          <a:p>
            <a:pPr lvl="2">
              <a:defRPr sz="1800">
                <a:solidFill>
                  <a:srgbClr val="000000"/>
                </a:solidFill>
                <a:uFillTx/>
              </a:defRPr>
            </a:pPr>
            <a:r>
              <a:rPr sz="2000">
                <a:solidFill>
                  <a:srgbClr val="888888"/>
                </a:solidFill>
                <a:uFill>
                  <a:solidFill>
                    <a:srgbClr val="888888"/>
                  </a:solidFill>
                </a:uFill>
              </a:rPr>
              <a:t>Body Level Three</a:t>
            </a:r>
          </a:p>
          <a:p>
            <a:pPr lvl="3">
              <a:defRPr sz="1800">
                <a:solidFill>
                  <a:srgbClr val="000000"/>
                </a:solidFill>
                <a:uFillTx/>
              </a:defRPr>
            </a:pPr>
            <a:r>
              <a:rPr sz="2000">
                <a:solidFill>
                  <a:srgbClr val="888888"/>
                </a:solidFill>
                <a:uFill>
                  <a:solidFill>
                    <a:srgbClr val="888888"/>
                  </a:solidFill>
                </a:uFill>
              </a:rPr>
              <a:t>Body Level Four</a:t>
            </a:r>
          </a:p>
          <a:p>
            <a:pPr lvl="4">
              <a:defRPr sz="1800">
                <a:solidFill>
                  <a:srgbClr val="000000"/>
                </a:solidFill>
                <a:uFillTx/>
              </a:defRPr>
            </a:pPr>
            <a:r>
              <a:rPr sz="2000">
                <a:solidFill>
                  <a:srgbClr val="888888"/>
                </a:solidFill>
                <a:uFill>
                  <a:solidFill>
                    <a:srgbClr val="888888"/>
                  </a:solidFill>
                </a:uFill>
              </a:rPr>
              <a:t>Body Level Five</a:t>
            </a:r>
          </a:p>
        </p:txBody>
      </p:sp>
      <p:sp>
        <p:nvSpPr>
          <p:cNvPr id="19" name="Shape 1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 Two Content">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uFillTx/>
              </a:defRPr>
            </a:pPr>
            <a:r>
              <a:rPr sz="4400">
                <a:uFill>
                  <a:solidFill/>
                </a:uFill>
              </a:rPr>
              <a:t>Title Text</a:t>
            </a:r>
          </a:p>
        </p:txBody>
      </p:sp>
      <p:sp>
        <p:nvSpPr>
          <p:cNvPr id="22" name="Shape 22"/>
          <p:cNvSpPr>
            <a:spLocks noGrp="1"/>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uFillTx/>
              </a:defRPr>
            </a:pPr>
            <a:r>
              <a:rPr sz="2800">
                <a:uFill>
                  <a:solidFill/>
                </a:uFill>
              </a:rPr>
              <a:t>Body Level One</a:t>
            </a:r>
          </a:p>
          <a:p>
            <a:pPr lvl="1">
              <a:defRPr sz="1800">
                <a:uFillTx/>
              </a:defRPr>
            </a:pPr>
            <a:r>
              <a:rPr sz="2800">
                <a:uFill>
                  <a:solidFill/>
                </a:uFill>
              </a:rPr>
              <a:t>Body Level Two</a:t>
            </a:r>
          </a:p>
          <a:p>
            <a:pPr lvl="2">
              <a:defRPr sz="1800">
                <a:uFillTx/>
              </a:defRPr>
            </a:pPr>
            <a:r>
              <a:rPr sz="2800">
                <a:uFill>
                  <a:solidFill/>
                </a:uFill>
              </a:rPr>
              <a:t>Body Level Three</a:t>
            </a:r>
          </a:p>
          <a:p>
            <a:pPr lvl="3">
              <a:defRPr sz="1800">
                <a:uFillTx/>
              </a:defRPr>
            </a:pPr>
            <a:r>
              <a:rPr sz="2800">
                <a:uFill>
                  <a:solidFill/>
                </a:uFill>
              </a:rPr>
              <a:t>Body Level Four</a:t>
            </a:r>
          </a:p>
          <a:p>
            <a:pPr lvl="4">
              <a:defRPr sz="1800">
                <a:uFillTx/>
              </a:defRPr>
            </a:pPr>
            <a:r>
              <a:rPr sz="2800">
                <a:uFill>
                  <a:solidFill/>
                </a:uFill>
              </a:rPr>
              <a:t>Body Level Five</a:t>
            </a:r>
          </a:p>
        </p:txBody>
      </p:sp>
      <p:sp>
        <p:nvSpPr>
          <p:cNvPr id="23" name="Shape 2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 Comparison">
    <p:spTree>
      <p:nvGrpSpPr>
        <p:cNvPr id="1" name=""/>
        <p:cNvGrpSpPr/>
        <p:nvPr/>
      </p:nvGrpSpPr>
      <p:grpSpPr>
        <a:xfrm>
          <a:off x="0" y="0"/>
          <a:ext cx="0" cy="0"/>
          <a:chOff x="0" y="0"/>
          <a:chExt cx="0" cy="0"/>
        </a:xfrm>
      </p:grpSpPr>
      <p:sp>
        <p:nvSpPr>
          <p:cNvPr id="25" name="Shape 25"/>
          <p:cNvSpPr>
            <a:spLocks noGrp="1"/>
          </p:cNvSpPr>
          <p:nvPr>
            <p:ph type="title"/>
          </p:nvPr>
        </p:nvSpPr>
        <p:spPr>
          <a:xfrm>
            <a:off x="457200" y="256810"/>
            <a:ext cx="8229600" cy="1178656"/>
          </a:xfrm>
          <a:prstGeom prst="rect">
            <a:avLst/>
          </a:prstGeom>
        </p:spPr>
        <p:txBody>
          <a:bodyPr/>
          <a:lstStyle/>
          <a:p>
            <a:pPr lvl="0">
              <a:defRPr sz="1800">
                <a:uFillTx/>
              </a:defRPr>
            </a:pPr>
            <a:r>
              <a:rPr sz="4400">
                <a:uFill>
                  <a:solidFill/>
                </a:uFill>
              </a:rPr>
              <a:t>Title Text</a:t>
            </a:r>
          </a:p>
        </p:txBody>
      </p:sp>
      <p:sp>
        <p:nvSpPr>
          <p:cNvPr id="26" name="Shape 26"/>
          <p:cNvSpPr>
            <a:spLocks noGrp="1"/>
          </p:cNvSpPr>
          <p:nvPr>
            <p:ph type="body" idx="1"/>
          </p:nvPr>
        </p:nvSpPr>
        <p:spPr>
          <a:xfrm>
            <a:off x="457200" y="1435465"/>
            <a:ext cx="4040188" cy="739411"/>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pPr lvl="0">
              <a:defRPr sz="1800" b="0">
                <a:uFillTx/>
              </a:defRPr>
            </a:pPr>
            <a:r>
              <a:rPr sz="2400" b="1">
                <a:uFill>
                  <a:solidFill/>
                </a:uFill>
              </a:rPr>
              <a:t>Body Level One</a:t>
            </a:r>
          </a:p>
          <a:p>
            <a:pPr lvl="1">
              <a:defRPr sz="1800" b="0">
                <a:uFillTx/>
              </a:defRPr>
            </a:pPr>
            <a:r>
              <a:rPr sz="2400" b="1">
                <a:uFill>
                  <a:solidFill/>
                </a:uFill>
              </a:rPr>
              <a:t>Body Level Two</a:t>
            </a:r>
          </a:p>
          <a:p>
            <a:pPr lvl="2">
              <a:defRPr sz="1800" b="0">
                <a:uFillTx/>
              </a:defRPr>
            </a:pPr>
            <a:r>
              <a:rPr sz="2400" b="1">
                <a:uFill>
                  <a:solidFill/>
                </a:uFill>
              </a:rPr>
              <a:t>Body Level Three</a:t>
            </a:r>
          </a:p>
          <a:p>
            <a:pPr lvl="3">
              <a:defRPr sz="1800" b="0">
                <a:uFillTx/>
              </a:defRPr>
            </a:pPr>
            <a:r>
              <a:rPr sz="2400" b="1">
                <a:uFill>
                  <a:solidFill/>
                </a:uFill>
              </a:rPr>
              <a:t>Body Level Four</a:t>
            </a:r>
          </a:p>
          <a:p>
            <a:pPr lvl="4">
              <a:defRPr sz="1800" b="0">
                <a:uFillTx/>
              </a:defRPr>
            </a:pPr>
            <a:r>
              <a:rPr sz="2400" b="1">
                <a:uFill>
                  <a:solidFill/>
                </a:uFill>
              </a:rPr>
              <a:t>Body Level Five</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 Title Only">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pPr lvl="0">
              <a:defRPr sz="1800">
                <a:uFillTx/>
              </a:defRPr>
            </a:pPr>
            <a:r>
              <a:rPr sz="4400">
                <a:uFill>
                  <a:solidFill/>
                </a:uFill>
              </a:rPr>
              <a:t>Title Text</a:t>
            </a:r>
          </a:p>
        </p:txBody>
      </p:sp>
      <p:sp>
        <p:nvSpPr>
          <p:cNvPr id="30" name="Shape 3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 Content with Caption">
    <p:spTree>
      <p:nvGrpSpPr>
        <p:cNvPr id="1" name=""/>
        <p:cNvGrpSpPr/>
        <p:nvPr/>
      </p:nvGrpSpPr>
      <p:grpSpPr>
        <a:xfrm>
          <a:off x="0" y="0"/>
          <a:ext cx="0" cy="0"/>
          <a:chOff x="0" y="0"/>
          <a:chExt cx="0" cy="0"/>
        </a:xfrm>
      </p:grpSpPr>
      <p:sp>
        <p:nvSpPr>
          <p:cNvPr id="34" name="Shape 34"/>
          <p:cNvSpPr>
            <a:spLocks noGrp="1"/>
          </p:cNvSpPr>
          <p:nvPr>
            <p:ph type="title"/>
          </p:nvPr>
        </p:nvSpPr>
        <p:spPr>
          <a:xfrm>
            <a:off x="457200" y="0"/>
            <a:ext cx="3008314" cy="1435100"/>
          </a:xfrm>
          <a:prstGeom prst="rect">
            <a:avLst/>
          </a:prstGeom>
        </p:spPr>
        <p:txBody>
          <a:bodyPr anchor="b"/>
          <a:lstStyle>
            <a:lvl1pPr algn="l">
              <a:defRPr sz="2000" b="1"/>
            </a:lvl1pPr>
          </a:lstStyle>
          <a:p>
            <a:pPr lvl="0">
              <a:defRPr sz="1800" b="0">
                <a:uFillTx/>
              </a:defRPr>
            </a:pPr>
            <a:r>
              <a:rPr sz="2000" b="1">
                <a:uFill>
                  <a:solidFill/>
                </a:uFill>
              </a:rPr>
              <a:t>Title Text</a:t>
            </a:r>
          </a:p>
        </p:txBody>
      </p:sp>
      <p:sp>
        <p:nvSpPr>
          <p:cNvPr id="35" name="Shape 35"/>
          <p:cNvSpPr>
            <a:spLocks noGrp="1"/>
          </p:cNvSpPr>
          <p:nvPr>
            <p:ph type="body" idx="1"/>
          </p:nvPr>
        </p:nvSpPr>
        <p:spPr>
          <a:xfrm>
            <a:off x="3575050" y="273050"/>
            <a:ext cx="5111750" cy="6584950"/>
          </a:xfrm>
          <a:prstGeom prst="rect">
            <a:avLst/>
          </a:prstGeom>
        </p:spPr>
        <p:txBody>
          <a:bodyPr/>
          <a:lstStyle/>
          <a:p>
            <a:pPr lvl="0">
              <a:defRPr sz="1800">
                <a:uFillTx/>
              </a:defRPr>
            </a:pPr>
            <a:r>
              <a:rPr sz="3200">
                <a:uFill>
                  <a:solidFill/>
                </a:uFill>
              </a:rPr>
              <a:t>Body Level One</a:t>
            </a:r>
          </a:p>
          <a:p>
            <a:pPr lvl="1">
              <a:defRPr sz="1800">
                <a:uFillTx/>
              </a:defRPr>
            </a:pPr>
            <a:r>
              <a:rPr sz="3200">
                <a:uFill>
                  <a:solidFill/>
                </a:uFill>
              </a:rPr>
              <a:t>Body Level Two</a:t>
            </a:r>
          </a:p>
          <a:p>
            <a:pPr lvl="2">
              <a:defRPr sz="1800">
                <a:uFillTx/>
              </a:defRPr>
            </a:pPr>
            <a:r>
              <a:rPr sz="3200">
                <a:uFill>
                  <a:solidFill/>
                </a:uFill>
              </a:rPr>
              <a:t>Body Level Three</a:t>
            </a:r>
          </a:p>
          <a:p>
            <a:pPr lvl="3">
              <a:defRPr sz="1800">
                <a:uFillTx/>
              </a:defRPr>
            </a:pPr>
            <a:r>
              <a:rPr sz="3200">
                <a:uFill>
                  <a:solidFill/>
                </a:uFill>
              </a:rPr>
              <a:t>Body Level Four</a:t>
            </a:r>
          </a:p>
          <a:p>
            <a:pPr lvl="4">
              <a:defRPr sz="1800">
                <a:uFillTx/>
              </a:defRPr>
            </a:pPr>
            <a:r>
              <a:rPr sz="3200">
                <a:uFill>
                  <a:solidFill/>
                </a:uFill>
              </a:rPr>
              <a:t>Body Level Five</a:t>
            </a:r>
          </a:p>
        </p:txBody>
      </p:sp>
      <p:sp>
        <p:nvSpPr>
          <p:cNvPr id="36" name="Shape 3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 Picture with Caption">
    <p:spTree>
      <p:nvGrpSpPr>
        <p:cNvPr id="1" name=""/>
        <p:cNvGrpSpPr/>
        <p:nvPr/>
      </p:nvGrpSpPr>
      <p:grpSpPr>
        <a:xfrm>
          <a:off x="0" y="0"/>
          <a:ext cx="0" cy="0"/>
          <a:chOff x="0" y="0"/>
          <a:chExt cx="0" cy="0"/>
        </a:xfrm>
      </p:grpSpPr>
      <p:sp>
        <p:nvSpPr>
          <p:cNvPr id="38" name="Shape 38"/>
          <p:cNvSpPr>
            <a:spLocks noGrp="1"/>
          </p:cNvSpPr>
          <p:nvPr>
            <p:ph type="title"/>
          </p:nvPr>
        </p:nvSpPr>
        <p:spPr>
          <a:xfrm>
            <a:off x="1792288" y="4800600"/>
            <a:ext cx="5486401" cy="566738"/>
          </a:xfrm>
          <a:prstGeom prst="rect">
            <a:avLst/>
          </a:prstGeom>
        </p:spPr>
        <p:txBody>
          <a:bodyPr anchor="b"/>
          <a:lstStyle>
            <a:lvl1pPr algn="l">
              <a:defRPr sz="2000" b="1"/>
            </a:lvl1pPr>
          </a:lstStyle>
          <a:p>
            <a:pPr lvl="0">
              <a:defRPr sz="1800" b="0">
                <a:uFillTx/>
              </a:defRPr>
            </a:pPr>
            <a:r>
              <a:rPr sz="2000" b="1">
                <a:uFill>
                  <a:solidFill/>
                </a:uFill>
              </a:rPr>
              <a:t>Title Text</a:t>
            </a:r>
          </a:p>
        </p:txBody>
      </p:sp>
      <p:sp>
        <p:nvSpPr>
          <p:cNvPr id="39" name="Shape 39"/>
          <p:cNvSpPr>
            <a:spLocks noGrp="1"/>
          </p:cNvSpPr>
          <p:nvPr>
            <p:ph type="body"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uFillTx/>
              </a:defRPr>
            </a:pPr>
            <a:r>
              <a:rPr sz="1400">
                <a:uFill>
                  <a:solidFill/>
                </a:uFill>
              </a:rPr>
              <a:t>Body Level One</a:t>
            </a:r>
          </a:p>
          <a:p>
            <a:pPr lvl="1">
              <a:defRPr sz="1800">
                <a:uFillTx/>
              </a:defRPr>
            </a:pPr>
            <a:r>
              <a:rPr sz="1400">
                <a:uFill>
                  <a:solidFill/>
                </a:uFill>
              </a:rPr>
              <a:t>Body Level Two</a:t>
            </a:r>
          </a:p>
          <a:p>
            <a:pPr lvl="2">
              <a:defRPr sz="1800">
                <a:uFillTx/>
              </a:defRPr>
            </a:pPr>
            <a:r>
              <a:rPr sz="1400">
                <a:uFill>
                  <a:solidFill/>
                </a:uFill>
              </a:rPr>
              <a:t>Body Level Three</a:t>
            </a:r>
          </a:p>
          <a:p>
            <a:pPr lvl="3">
              <a:defRPr sz="1800">
                <a:uFillTx/>
              </a:defRPr>
            </a:pPr>
            <a:r>
              <a:rPr sz="1400">
                <a:uFill>
                  <a:solidFill/>
                </a:uFill>
              </a:rPr>
              <a:t>Body Level Four</a:t>
            </a:r>
          </a:p>
          <a:p>
            <a:pPr lvl="4">
              <a:defRPr sz="1800">
                <a:uFillTx/>
              </a:defRPr>
            </a:pPr>
            <a:r>
              <a:rPr sz="1400">
                <a:uFill>
                  <a:solidFill/>
                </a:uFill>
              </a:rPr>
              <a:t>Body Level Five</a:t>
            </a:r>
          </a:p>
        </p:txBody>
      </p:sp>
      <p:sp>
        <p:nvSpPr>
          <p:cNvPr id="40" name="Shape 4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92076"/>
            <a:ext cx="8229600" cy="150812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pPr lvl="0">
              <a:defRPr sz="1800">
                <a:uFillTx/>
              </a:defRPr>
            </a:pPr>
            <a:r>
              <a:rPr sz="4400">
                <a:uFill>
                  <a:solidFill/>
                </a:uFill>
              </a:rPr>
              <a:t>Title Text</a:t>
            </a:r>
          </a:p>
        </p:txBody>
      </p:sp>
      <p:sp>
        <p:nvSpPr>
          <p:cNvPr id="3" name="Shape 3"/>
          <p:cNvSpPr>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lvl="0">
              <a:defRPr sz="1800">
                <a:uFillTx/>
              </a:defRPr>
            </a:pPr>
            <a:r>
              <a:rPr sz="3200">
                <a:uFill>
                  <a:solidFill/>
                </a:uFill>
              </a:rPr>
              <a:t>Body Level One</a:t>
            </a:r>
          </a:p>
          <a:p>
            <a:pPr lvl="1">
              <a:defRPr sz="1800">
                <a:uFillTx/>
              </a:defRPr>
            </a:pPr>
            <a:r>
              <a:rPr sz="3200">
                <a:uFill>
                  <a:solidFill/>
                </a:uFill>
              </a:rPr>
              <a:t>Body Level Two</a:t>
            </a:r>
          </a:p>
          <a:p>
            <a:pPr lvl="2">
              <a:defRPr sz="1800">
                <a:uFillTx/>
              </a:defRPr>
            </a:pPr>
            <a:r>
              <a:rPr sz="3200">
                <a:uFill>
                  <a:solidFill/>
                </a:uFill>
              </a:rPr>
              <a:t>Body Level Three</a:t>
            </a:r>
          </a:p>
          <a:p>
            <a:pPr lvl="3">
              <a:defRPr sz="1800">
                <a:uFillTx/>
              </a:defRPr>
            </a:pPr>
            <a:r>
              <a:rPr sz="3200">
                <a:uFill>
                  <a:solidFill/>
                </a:uFill>
              </a:rPr>
              <a:t>Body Level Four</a:t>
            </a:r>
          </a:p>
          <a:p>
            <a:pPr lvl="4">
              <a:defRPr sz="1800">
                <a:uFillTx/>
              </a:defRPr>
            </a:pPr>
            <a:r>
              <a:rPr sz="3200">
                <a:uFill>
                  <a:solidFill/>
                </a:uFill>
              </a:rPr>
              <a:t>Body Level Five</a:t>
            </a:r>
          </a:p>
        </p:txBody>
      </p:sp>
      <p:sp>
        <p:nvSpPr>
          <p:cNvPr id="4" name="Shape 4"/>
          <p:cNvSpPr>
            <a:spLocks noGrp="1"/>
          </p:cNvSpPr>
          <p:nvPr>
            <p:ph type="sldNum" sz="quarter" idx="2"/>
          </p:nvPr>
        </p:nvSpPr>
        <p:spPr>
          <a:xfrm>
            <a:off x="6553200" y="6404292"/>
            <a:ext cx="2133600" cy="269241"/>
          </a:xfrm>
          <a:prstGeom prst="rect">
            <a:avLst/>
          </a:prstGeom>
          <a:ln w="12700">
            <a:miter lim="400000"/>
          </a:ln>
        </p:spPr>
        <p:txBody>
          <a:bodyPr lIns="45719" rIns="45719" anchor="ctr">
            <a:spAutoFit/>
          </a:bodyPr>
          <a:lstStyle>
            <a:lvl1pPr algn="r">
              <a:defRPr sz="1200">
                <a:solidFill>
                  <a:srgbClr val="888888"/>
                </a:solidFill>
                <a:uFill>
                  <a:solidFill>
                    <a:srgbClr val="888888"/>
                  </a:solidFill>
                </a:uFill>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algn="ctr" defTabSz="457200">
        <a:defRPr sz="4400">
          <a:uFill>
            <a:solidFill/>
          </a:uFill>
          <a:latin typeface="+mn-lt"/>
          <a:ea typeface="+mn-ea"/>
          <a:cs typeface="+mn-cs"/>
          <a:sym typeface="Calibri"/>
        </a:defRPr>
      </a:lvl1pPr>
      <a:lvl2pPr algn="ctr" defTabSz="457200">
        <a:defRPr sz="4400">
          <a:uFill>
            <a:solidFill/>
          </a:uFill>
          <a:latin typeface="+mn-lt"/>
          <a:ea typeface="+mn-ea"/>
          <a:cs typeface="+mn-cs"/>
          <a:sym typeface="Calibri"/>
        </a:defRPr>
      </a:lvl2pPr>
      <a:lvl3pPr algn="ctr" defTabSz="457200">
        <a:defRPr sz="4400">
          <a:uFill>
            <a:solidFill/>
          </a:uFill>
          <a:latin typeface="+mn-lt"/>
          <a:ea typeface="+mn-ea"/>
          <a:cs typeface="+mn-cs"/>
          <a:sym typeface="Calibri"/>
        </a:defRPr>
      </a:lvl3pPr>
      <a:lvl4pPr algn="ctr" defTabSz="457200">
        <a:defRPr sz="4400">
          <a:uFill>
            <a:solidFill/>
          </a:uFill>
          <a:latin typeface="+mn-lt"/>
          <a:ea typeface="+mn-ea"/>
          <a:cs typeface="+mn-cs"/>
          <a:sym typeface="Calibri"/>
        </a:defRPr>
      </a:lvl4pPr>
      <a:lvl5pPr algn="ctr" defTabSz="457200">
        <a:defRPr sz="4400">
          <a:uFill>
            <a:solidFill/>
          </a:uFill>
          <a:latin typeface="+mn-lt"/>
          <a:ea typeface="+mn-ea"/>
          <a:cs typeface="+mn-cs"/>
          <a:sym typeface="Calibri"/>
        </a:defRPr>
      </a:lvl5pPr>
      <a:lvl6pPr algn="ctr" defTabSz="457200">
        <a:defRPr sz="4400">
          <a:uFill>
            <a:solidFill/>
          </a:uFill>
          <a:latin typeface="+mn-lt"/>
          <a:ea typeface="+mn-ea"/>
          <a:cs typeface="+mn-cs"/>
          <a:sym typeface="Calibri"/>
        </a:defRPr>
      </a:lvl6pPr>
      <a:lvl7pPr algn="ctr" defTabSz="457200">
        <a:defRPr sz="4400">
          <a:uFill>
            <a:solidFill/>
          </a:uFill>
          <a:latin typeface="+mn-lt"/>
          <a:ea typeface="+mn-ea"/>
          <a:cs typeface="+mn-cs"/>
          <a:sym typeface="Calibri"/>
        </a:defRPr>
      </a:lvl7pPr>
      <a:lvl8pPr algn="ctr" defTabSz="457200">
        <a:defRPr sz="4400">
          <a:uFill>
            <a:solidFill/>
          </a:uFill>
          <a:latin typeface="+mn-lt"/>
          <a:ea typeface="+mn-ea"/>
          <a:cs typeface="+mn-cs"/>
          <a:sym typeface="Calibri"/>
        </a:defRPr>
      </a:lvl8pPr>
      <a:lvl9pPr algn="ctr" defTabSz="457200">
        <a:defRPr sz="4400">
          <a:uFill>
            <a:solidFill/>
          </a:uFill>
          <a:latin typeface="+mn-lt"/>
          <a:ea typeface="+mn-ea"/>
          <a:cs typeface="+mn-cs"/>
          <a:sym typeface="Calibri"/>
        </a:defRPr>
      </a:lvl9pPr>
    </p:titleStyle>
    <p:bodyStyle>
      <a:lvl1pPr marL="342900" indent="-342900" defTabSz="457200">
        <a:spcBef>
          <a:spcPts val="700"/>
        </a:spcBef>
        <a:buSzPct val="100000"/>
        <a:buFont typeface="Arial"/>
        <a:buChar char="•"/>
        <a:defRPr sz="3200">
          <a:uFill>
            <a:solidFill/>
          </a:uFill>
          <a:latin typeface="+mn-lt"/>
          <a:ea typeface="+mn-ea"/>
          <a:cs typeface="+mn-cs"/>
          <a:sym typeface="Calibri"/>
        </a:defRPr>
      </a:lvl1pPr>
      <a:lvl2pPr marL="783771" indent="-326571" defTabSz="457200">
        <a:spcBef>
          <a:spcPts val="700"/>
        </a:spcBef>
        <a:buSzPct val="100000"/>
        <a:buFont typeface="Arial"/>
        <a:buChar char="–"/>
        <a:defRPr sz="3200">
          <a:uFill>
            <a:solidFill/>
          </a:uFill>
          <a:latin typeface="+mn-lt"/>
          <a:ea typeface="+mn-ea"/>
          <a:cs typeface="+mn-cs"/>
          <a:sym typeface="Calibri"/>
        </a:defRPr>
      </a:lvl2pPr>
      <a:lvl3pPr marL="1219200" indent="-304800" defTabSz="457200">
        <a:spcBef>
          <a:spcPts val="700"/>
        </a:spcBef>
        <a:buSzPct val="100000"/>
        <a:buFont typeface="Arial"/>
        <a:buChar char="•"/>
        <a:defRPr sz="3200">
          <a:uFill>
            <a:solidFill/>
          </a:uFill>
          <a:latin typeface="+mn-lt"/>
          <a:ea typeface="+mn-ea"/>
          <a:cs typeface="+mn-cs"/>
          <a:sym typeface="Calibri"/>
        </a:defRPr>
      </a:lvl3pPr>
      <a:lvl4pPr marL="1737360" indent="-365760" defTabSz="457200">
        <a:spcBef>
          <a:spcPts val="700"/>
        </a:spcBef>
        <a:buSzPct val="100000"/>
        <a:buFont typeface="Arial"/>
        <a:buChar char="–"/>
        <a:defRPr sz="3200">
          <a:uFill>
            <a:solidFill/>
          </a:uFill>
          <a:latin typeface="+mn-lt"/>
          <a:ea typeface="+mn-ea"/>
          <a:cs typeface="+mn-cs"/>
          <a:sym typeface="Calibri"/>
        </a:defRPr>
      </a:lvl4pPr>
      <a:lvl5pPr marL="2194560" indent="-365760" defTabSz="457200">
        <a:spcBef>
          <a:spcPts val="700"/>
        </a:spcBef>
        <a:buSzPct val="100000"/>
        <a:buFont typeface="Arial"/>
        <a:buChar char="»"/>
        <a:defRPr sz="3200">
          <a:uFill>
            <a:solidFill/>
          </a:uFill>
          <a:latin typeface="+mn-lt"/>
          <a:ea typeface="+mn-ea"/>
          <a:cs typeface="+mn-cs"/>
          <a:sym typeface="Calibri"/>
        </a:defRPr>
      </a:lvl5pPr>
      <a:lvl6pPr marL="2651760" indent="-365760" defTabSz="457200">
        <a:spcBef>
          <a:spcPts val="700"/>
        </a:spcBef>
        <a:buSzPct val="100000"/>
        <a:buFont typeface="Arial"/>
        <a:buChar char="•"/>
        <a:defRPr sz="3200">
          <a:uFill>
            <a:solidFill/>
          </a:uFill>
          <a:latin typeface="+mn-lt"/>
          <a:ea typeface="+mn-ea"/>
          <a:cs typeface="+mn-cs"/>
          <a:sym typeface="Calibri"/>
        </a:defRPr>
      </a:lvl6pPr>
      <a:lvl7pPr marL="3108960" indent="-365760" defTabSz="457200">
        <a:spcBef>
          <a:spcPts val="700"/>
        </a:spcBef>
        <a:buSzPct val="100000"/>
        <a:buFont typeface="Arial"/>
        <a:buChar char="•"/>
        <a:defRPr sz="3200">
          <a:uFill>
            <a:solidFill/>
          </a:uFill>
          <a:latin typeface="+mn-lt"/>
          <a:ea typeface="+mn-ea"/>
          <a:cs typeface="+mn-cs"/>
          <a:sym typeface="Calibri"/>
        </a:defRPr>
      </a:lvl7pPr>
      <a:lvl8pPr marL="3566159" indent="-365759" defTabSz="457200">
        <a:spcBef>
          <a:spcPts val="700"/>
        </a:spcBef>
        <a:buSzPct val="100000"/>
        <a:buFont typeface="Arial"/>
        <a:buChar char="•"/>
        <a:defRPr sz="3200">
          <a:uFill>
            <a:solidFill/>
          </a:uFill>
          <a:latin typeface="+mn-lt"/>
          <a:ea typeface="+mn-ea"/>
          <a:cs typeface="+mn-cs"/>
          <a:sym typeface="Calibri"/>
        </a:defRPr>
      </a:lvl8pPr>
      <a:lvl9pPr marL="4023359" indent="-365759" defTabSz="457200">
        <a:spcBef>
          <a:spcPts val="700"/>
        </a:spcBef>
        <a:buSzPct val="100000"/>
        <a:buFont typeface="Arial"/>
        <a:buChar char="•"/>
        <a:defRPr sz="3200">
          <a:uFill>
            <a:solidFill/>
          </a:uFill>
          <a:latin typeface="+mn-lt"/>
          <a:ea typeface="+mn-ea"/>
          <a:cs typeface="+mn-cs"/>
          <a:sym typeface="Calibri"/>
        </a:defRPr>
      </a:lvl9pPr>
    </p:bodyStyle>
    <p:otherStyle>
      <a:lvl1pPr algn="r" defTabSz="457200">
        <a:defRPr sz="1200">
          <a:solidFill>
            <a:schemeClr val="tx1"/>
          </a:solidFill>
          <a:uFill>
            <a:solidFill>
              <a:srgbClr val="888888"/>
            </a:solidFill>
          </a:uFill>
          <a:latin typeface="+mn-lt"/>
          <a:ea typeface="+mn-ea"/>
          <a:cs typeface="+mn-cs"/>
          <a:sym typeface="Calibri"/>
        </a:defRPr>
      </a:lvl1pPr>
      <a:lvl2pPr indent="457200" algn="r" defTabSz="457200">
        <a:defRPr sz="1200">
          <a:solidFill>
            <a:schemeClr val="tx1"/>
          </a:solidFill>
          <a:uFill>
            <a:solidFill>
              <a:srgbClr val="888888"/>
            </a:solidFill>
          </a:uFill>
          <a:latin typeface="+mn-lt"/>
          <a:ea typeface="+mn-ea"/>
          <a:cs typeface="+mn-cs"/>
          <a:sym typeface="Calibri"/>
        </a:defRPr>
      </a:lvl2pPr>
      <a:lvl3pPr indent="914400" algn="r" defTabSz="457200">
        <a:defRPr sz="1200">
          <a:solidFill>
            <a:schemeClr val="tx1"/>
          </a:solidFill>
          <a:uFill>
            <a:solidFill>
              <a:srgbClr val="888888"/>
            </a:solidFill>
          </a:uFill>
          <a:latin typeface="+mn-lt"/>
          <a:ea typeface="+mn-ea"/>
          <a:cs typeface="+mn-cs"/>
          <a:sym typeface="Calibri"/>
        </a:defRPr>
      </a:lvl3pPr>
      <a:lvl4pPr indent="1371600" algn="r" defTabSz="457200">
        <a:defRPr sz="1200">
          <a:solidFill>
            <a:schemeClr val="tx1"/>
          </a:solidFill>
          <a:uFill>
            <a:solidFill>
              <a:srgbClr val="888888"/>
            </a:solidFill>
          </a:uFill>
          <a:latin typeface="+mn-lt"/>
          <a:ea typeface="+mn-ea"/>
          <a:cs typeface="+mn-cs"/>
          <a:sym typeface="Calibri"/>
        </a:defRPr>
      </a:lvl4pPr>
      <a:lvl5pPr indent="1828800" algn="r" defTabSz="457200">
        <a:defRPr sz="1200">
          <a:solidFill>
            <a:schemeClr val="tx1"/>
          </a:solidFill>
          <a:uFill>
            <a:solidFill>
              <a:srgbClr val="888888"/>
            </a:solidFill>
          </a:uFill>
          <a:latin typeface="+mn-lt"/>
          <a:ea typeface="+mn-ea"/>
          <a:cs typeface="+mn-cs"/>
          <a:sym typeface="Calibri"/>
        </a:defRPr>
      </a:lvl5pPr>
      <a:lvl6pPr indent="2286000" algn="r" defTabSz="457200">
        <a:defRPr sz="1200">
          <a:solidFill>
            <a:schemeClr val="tx1"/>
          </a:solidFill>
          <a:uFill>
            <a:solidFill>
              <a:srgbClr val="888888"/>
            </a:solidFill>
          </a:uFill>
          <a:latin typeface="+mn-lt"/>
          <a:ea typeface="+mn-ea"/>
          <a:cs typeface="+mn-cs"/>
          <a:sym typeface="Calibri"/>
        </a:defRPr>
      </a:lvl6pPr>
      <a:lvl7pPr indent="2743200" algn="r" defTabSz="457200">
        <a:defRPr sz="1200">
          <a:solidFill>
            <a:schemeClr val="tx1"/>
          </a:solidFill>
          <a:uFill>
            <a:solidFill>
              <a:srgbClr val="888888"/>
            </a:solidFill>
          </a:uFill>
          <a:latin typeface="+mn-lt"/>
          <a:ea typeface="+mn-ea"/>
          <a:cs typeface="+mn-cs"/>
          <a:sym typeface="Calibri"/>
        </a:defRPr>
      </a:lvl7pPr>
      <a:lvl8pPr indent="3200400" algn="r" defTabSz="457200">
        <a:defRPr sz="1200">
          <a:solidFill>
            <a:schemeClr val="tx1"/>
          </a:solidFill>
          <a:uFill>
            <a:solidFill>
              <a:srgbClr val="888888"/>
            </a:solidFill>
          </a:uFill>
          <a:latin typeface="+mn-lt"/>
          <a:ea typeface="+mn-ea"/>
          <a:cs typeface="+mn-cs"/>
          <a:sym typeface="Calibri"/>
        </a:defRPr>
      </a:lvl8pPr>
      <a:lvl9pPr indent="3657600" algn="r" defTabSz="457200">
        <a:defRPr sz="1200">
          <a:solidFill>
            <a:schemeClr val="tx1"/>
          </a:solidFill>
          <a:uFill>
            <a:solidFill>
              <a:srgbClr val="888888"/>
            </a:solidFill>
          </a:u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hyperlink" Target="http://www.udidahan.com/training/"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32.tif"/><Relationship Id="rId3" Type="http://schemas.openxmlformats.org/officeDocument/2006/relationships/image" Target="../media/image27.tif"/><Relationship Id="rId7" Type="http://schemas.openxmlformats.org/officeDocument/2006/relationships/image" Target="../media/image31.tif"/><Relationship Id="rId2" Type="http://schemas.openxmlformats.org/officeDocument/2006/relationships/image" Target="../media/image26.tif"/><Relationship Id="rId1" Type="http://schemas.openxmlformats.org/officeDocument/2006/relationships/slideLayout" Target="../slideLayouts/slideLayout1.xml"/><Relationship Id="rId6" Type="http://schemas.openxmlformats.org/officeDocument/2006/relationships/image" Target="../media/image30.tif"/><Relationship Id="rId11" Type="http://schemas.openxmlformats.org/officeDocument/2006/relationships/image" Target="../media/image35.tif"/><Relationship Id="rId5" Type="http://schemas.openxmlformats.org/officeDocument/2006/relationships/image" Target="../media/image29.tif"/><Relationship Id="rId10" Type="http://schemas.openxmlformats.org/officeDocument/2006/relationships/image" Target="../media/image34.tif"/><Relationship Id="rId4" Type="http://schemas.openxmlformats.org/officeDocument/2006/relationships/image" Target="../media/image28.tif"/><Relationship Id="rId9" Type="http://schemas.openxmlformats.org/officeDocument/2006/relationships/image" Target="../media/image33.tif"/></Relationships>
</file>

<file path=ppt/slides/_rels/slide5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tif"/><Relationship Id="rId7" Type="http://schemas.openxmlformats.org/officeDocument/2006/relationships/image" Target="../media/image41.png"/><Relationship Id="rId2" Type="http://schemas.openxmlformats.org/officeDocument/2006/relationships/image" Target="../media/image36.tif"/><Relationship Id="rId1" Type="http://schemas.openxmlformats.org/officeDocument/2006/relationships/slideLayout" Target="../slideLayouts/slideLayout1.xml"/><Relationship Id="rId6" Type="http://schemas.openxmlformats.org/officeDocument/2006/relationships/image" Target="../media/image40.tif"/><Relationship Id="rId5" Type="http://schemas.openxmlformats.org/officeDocument/2006/relationships/image" Target="../media/image39.tif"/><Relationship Id="rId4" Type="http://schemas.openxmlformats.org/officeDocument/2006/relationships/image" Target="../media/image38.tif"/></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jpe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2" Type="http://schemas.openxmlformats.org/officeDocument/2006/relationships/hyperlink" Target="http://particular.net/blog/an-introduction-to-servicepulse-for-nservicebu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5.gif"/></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5.gif"/></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2.tif"/><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ncqrs" TargetMode="External"/><Relationship Id="rId2" Type="http://schemas.openxmlformats.org/officeDocument/2006/relationships/hyperlink" Target="http://www.ncqrs.org" TargetMode="External"/><Relationship Id="rId1" Type="http://schemas.openxmlformats.org/officeDocument/2006/relationships/slideLayout" Target="../slideLayouts/slideLayout1.xml"/><Relationship Id="rId4" Type="http://schemas.openxmlformats.org/officeDocument/2006/relationships/hyperlink" Target="http://codebetter.com/gregyoung/"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www.ayende.com" TargetMode="External"/><Relationship Id="rId7" Type="http://schemas.openxmlformats.org/officeDocument/2006/relationships/hyperlink" Target="http://osherove.com/blog/" TargetMode="External"/><Relationship Id="rId2" Type="http://schemas.openxmlformats.org/officeDocument/2006/relationships/hyperlink" Target="http://www.udidahan.com" TargetMode="External"/><Relationship Id="rId1" Type="http://schemas.openxmlformats.org/officeDocument/2006/relationships/slideLayout" Target="../slideLayouts/slideLayout1.xml"/><Relationship Id="rId6" Type="http://schemas.openxmlformats.org/officeDocument/2006/relationships/hyperlink" Target="http://www.amazon.com/Domain-Driven-Design-Tackling-Complexity-Software/dp/0321125215" TargetMode="External"/><Relationship Id="rId5" Type="http://schemas.openxmlformats.org/officeDocument/2006/relationships/hyperlink" Target="http://goodenoughsoftware.net/" TargetMode="External"/><Relationship Id="rId4" Type="http://schemas.openxmlformats.org/officeDocument/2006/relationships/hyperlink" Target="http://jeremydmiller.com"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C0E1D"/>
        </a:solidFill>
        <a:effectLst/>
      </p:bgPr>
    </p:bg>
    <p:spTree>
      <p:nvGrpSpPr>
        <p:cNvPr id="1" name=""/>
        <p:cNvGrpSpPr/>
        <p:nvPr/>
      </p:nvGrpSpPr>
      <p:grpSpPr>
        <a:xfrm>
          <a:off x="0" y="0"/>
          <a:ext cx="0" cy="0"/>
          <a:chOff x="0" y="0"/>
          <a:chExt cx="0" cy="0"/>
        </a:xfrm>
      </p:grpSpPr>
      <p:pic>
        <p:nvPicPr>
          <p:cNvPr id="52" name="image2.pdf"/>
          <p:cNvPicPr/>
          <p:nvPr/>
        </p:nvPicPr>
        <p:blipFill>
          <a:blip r:embed="rId2">
            <a:extLst/>
          </a:blip>
          <a:stretch>
            <a:fillRect/>
          </a:stretch>
        </p:blipFill>
        <p:spPr>
          <a:xfrm>
            <a:off x="-25400" y="2108200"/>
            <a:ext cx="8636000" cy="2621970"/>
          </a:xfrm>
          <a:prstGeom prst="rect">
            <a:avLst/>
          </a:prstGeom>
          <a:ln w="12700">
            <a:miter lim="400000"/>
          </a:ln>
        </p:spPr>
      </p:pic>
      <p:sp>
        <p:nvSpPr>
          <p:cNvPr id="53" name="Shape 53"/>
          <p:cNvSpPr/>
          <p:nvPr/>
        </p:nvSpPr>
        <p:spPr>
          <a:xfrm>
            <a:off x="5067489" y="1155700"/>
            <a:ext cx="3523606" cy="4244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7700">
                <a:solidFill>
                  <a:srgbClr val="FFFFFF"/>
                </a:solidFill>
                <a:uFill>
                  <a:solidFill>
                    <a:srgbClr val="FFFFFF"/>
                  </a:solidFill>
                </a:uFill>
                <a:latin typeface="League Gothic"/>
                <a:ea typeface="League Gothic"/>
                <a:cs typeface="League Gothic"/>
                <a:sym typeface="League Gothic"/>
              </a:defRPr>
            </a:lvl1pPr>
          </a:lstStyle>
          <a:p>
            <a:pPr lvl="0">
              <a:defRPr sz="1800">
                <a:solidFill>
                  <a:srgbClr val="000000"/>
                </a:solidFill>
                <a:uFillTx/>
              </a:defRPr>
            </a:pPr>
            <a:r>
              <a:rPr sz="27700">
                <a:solidFill>
                  <a:srgbClr val="FFFFFF"/>
                </a:solidFill>
                <a:uFill>
                  <a:solidFill>
                    <a:srgbClr val="FFFFFF"/>
                  </a:solidFill>
                </a:uFill>
              </a:rPr>
              <a:t>AI</a:t>
            </a:r>
          </a:p>
        </p:txBody>
      </p:sp>
      <p:sp>
        <p:nvSpPr>
          <p:cNvPr id="54" name="Shape 54"/>
          <p:cNvSpPr/>
          <p:nvPr/>
        </p:nvSpPr>
        <p:spPr>
          <a:xfrm rot="16200000">
            <a:off x="7101545" y="2823049"/>
            <a:ext cx="3489640"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uFill>
                  <a:solidFill>
                    <a:srgbClr val="FFFFFF"/>
                  </a:solidFill>
                </a:uFill>
                <a:latin typeface="League Gothic"/>
                <a:ea typeface="League Gothic"/>
                <a:cs typeface="League Gothic"/>
                <a:sym typeface="League Gothic"/>
              </a:defRPr>
            </a:lvl1pPr>
          </a:lstStyle>
          <a:p>
            <a:pPr lvl="0">
              <a:defRPr sz="1800">
                <a:solidFill>
                  <a:srgbClr val="000000"/>
                </a:solidFill>
                <a:uFillTx/>
              </a:defRPr>
            </a:pPr>
            <a:r>
              <a:rPr sz="2800">
                <a:solidFill>
                  <a:srgbClr val="FFFFFF"/>
                </a:solidFill>
                <a:uFill>
                  <a:solidFill>
                    <a:srgbClr val="FFFFFF"/>
                  </a:solidFill>
                </a:uFill>
              </a:rPr>
              <a:t>ARCHITECTING INNOVATION</a:t>
            </a:r>
          </a:p>
        </p:txBody>
      </p:sp>
      <p:pic>
        <p:nvPicPr>
          <p:cNvPr id="55" name="image3.png"/>
          <p:cNvPicPr/>
          <p:nvPr/>
        </p:nvPicPr>
        <p:blipFill>
          <a:blip r:embed="rId3">
            <a:extLst/>
          </a:blip>
          <a:stretch>
            <a:fillRect/>
          </a:stretch>
        </p:blipFill>
        <p:spPr>
          <a:xfrm>
            <a:off x="-4016663" y="-1397000"/>
            <a:ext cx="9652001" cy="9652000"/>
          </a:xfrm>
          <a:prstGeom prst="rect">
            <a:avLst/>
          </a:prstGeom>
          <a:ln w="12700">
            <a:miter lim="400000"/>
          </a:ln>
        </p:spPr>
      </p:pic>
      <p:sp>
        <p:nvSpPr>
          <p:cNvPr id="2" name="Rectangle 1"/>
          <p:cNvSpPr/>
          <p:nvPr/>
        </p:nvSpPr>
        <p:spPr>
          <a:xfrm>
            <a:off x="3969565" y="5603770"/>
            <a:ext cx="4876800" cy="707886"/>
          </a:xfrm>
          <a:prstGeom prst="rect">
            <a:avLst/>
          </a:prstGeom>
        </p:spPr>
        <p:txBody>
          <a:bodyPr wrap="square">
            <a:spAutoFit/>
          </a:bodyPr>
          <a:lstStyle/>
          <a:p>
            <a:pPr algn="r"/>
            <a:r>
              <a:rPr lang="en-US" sz="2400" b="1" dirty="0" err="1" smtClean="0">
                <a:solidFill>
                  <a:schemeClr val="bg1"/>
                </a:solidFill>
              </a:rPr>
              <a:t>NServiceBus</a:t>
            </a:r>
            <a:r>
              <a:rPr lang="en-US" sz="2400" b="1" dirty="0" smtClean="0">
                <a:solidFill>
                  <a:schemeClr val="bg1"/>
                </a:solidFill>
              </a:rPr>
              <a:t> Overview and  Principle</a:t>
            </a:r>
          </a:p>
          <a:p>
            <a:pPr algn="r"/>
            <a:r>
              <a:rPr lang="en-US" sz="1600" dirty="0" err="1" smtClean="0">
                <a:solidFill>
                  <a:schemeClr val="bg1"/>
                </a:solidFill>
              </a:rPr>
              <a:t>Bonas</a:t>
            </a:r>
            <a:r>
              <a:rPr lang="en-US" sz="1600" dirty="0" smtClean="0">
                <a:solidFill>
                  <a:schemeClr val="bg1"/>
                </a:solidFill>
              </a:rPr>
              <a:t> </a:t>
            </a:r>
            <a:r>
              <a:rPr lang="en-US" sz="1600" dirty="0" err="1">
                <a:solidFill>
                  <a:schemeClr val="bg1"/>
                </a:solidFill>
              </a:rPr>
              <a:t>Khanal</a:t>
            </a:r>
            <a:endParaRPr lang="en-US" sz="1600" dirty="0">
              <a:solidFill>
                <a:schemeClr val="bg1"/>
              </a:solid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127000" y="127000"/>
            <a:ext cx="9017000" cy="695325"/>
          </a:xfrm>
          <a:noFill/>
          <a:ln/>
        </p:spPr>
        <p:txBody>
          <a:bodyPr>
            <a:normAutofit fontScale="90000"/>
          </a:bodyPr>
          <a:lstStyle/>
          <a:p>
            <a:r>
              <a:rPr lang="en-US"/>
              <a:t>#1. The network is reliable</a:t>
            </a:r>
          </a:p>
        </p:txBody>
      </p:sp>
      <p:sp>
        <p:nvSpPr>
          <p:cNvPr id="300035" name="Rectangle 3"/>
          <p:cNvSpPr>
            <a:spLocks noGrp="1" noChangeArrowheads="1"/>
          </p:cNvSpPr>
          <p:nvPr>
            <p:ph type="body" idx="1"/>
          </p:nvPr>
        </p:nvSpPr>
        <p:spPr>
          <a:xfrm>
            <a:off x="0" y="1254125"/>
            <a:ext cx="8915400" cy="4450449"/>
          </a:xfrm>
          <a:noFill/>
          <a:ln/>
        </p:spPr>
        <p:txBody>
          <a:bodyPr>
            <a:normAutofit fontScale="85000" lnSpcReduction="20000"/>
          </a:bodyPr>
          <a:lstStyle/>
          <a:p>
            <a:pPr marL="342900" indent="-342900"/>
            <a:r>
              <a:rPr lang="en-US" dirty="0"/>
              <a:t>Solutions</a:t>
            </a:r>
            <a:r>
              <a:rPr lang="en-US" dirty="0" smtClean="0"/>
              <a:t>:</a:t>
            </a:r>
          </a:p>
          <a:p>
            <a:pPr marL="342900" indent="-342900"/>
            <a:endParaRPr lang="en-US" dirty="0"/>
          </a:p>
          <a:p>
            <a:pPr marL="742950" lvl="1" indent="-285750"/>
            <a:r>
              <a:rPr lang="en-US" dirty="0"/>
              <a:t>Use reliable messaging infrastructure</a:t>
            </a:r>
          </a:p>
          <a:p>
            <a:pPr marL="1143000" lvl="2" indent="-228600"/>
            <a:r>
              <a:rPr lang="en-US" dirty="0"/>
              <a:t>MSMQ</a:t>
            </a:r>
          </a:p>
          <a:p>
            <a:pPr marL="1143000" lvl="2" indent="-228600"/>
            <a:r>
              <a:rPr lang="en-US" dirty="0" err="1" smtClean="0"/>
              <a:t>ActiveMQ</a:t>
            </a:r>
            <a:endParaRPr lang="en-US" dirty="0" smtClean="0"/>
          </a:p>
          <a:p>
            <a:pPr marL="1143000" lvl="2" indent="-228600"/>
            <a:r>
              <a:rPr lang="en-US" dirty="0" smtClean="0"/>
              <a:t>JMS</a:t>
            </a:r>
            <a:endParaRPr lang="en-US" dirty="0"/>
          </a:p>
          <a:p>
            <a:pPr marL="742950" lvl="1" indent="-285750"/>
            <a:endParaRPr lang="en-US" dirty="0" smtClean="0"/>
          </a:p>
          <a:p>
            <a:pPr marL="742950" lvl="1" indent="-285750"/>
            <a:r>
              <a:rPr lang="en-US" dirty="0" smtClean="0"/>
              <a:t>Roll </a:t>
            </a:r>
            <a:r>
              <a:rPr lang="en-US" dirty="0"/>
              <a:t>your </a:t>
            </a:r>
            <a:r>
              <a:rPr lang="en-US" dirty="0" smtClean="0"/>
              <a:t>own</a:t>
            </a:r>
            <a:endParaRPr lang="en-US" dirty="0"/>
          </a:p>
          <a:p>
            <a:pPr marL="1143000" lvl="2" indent="-228600"/>
            <a:r>
              <a:rPr lang="en-US" dirty="0" err="1"/>
              <a:t>Ack</a:t>
            </a:r>
            <a:r>
              <a:rPr lang="en-US" dirty="0"/>
              <a:t> &amp; Retry</a:t>
            </a:r>
          </a:p>
          <a:p>
            <a:pPr marL="1143000" lvl="2" indent="-228600"/>
            <a:r>
              <a:rPr lang="en-US" dirty="0"/>
              <a:t>Store &amp; Forward</a:t>
            </a:r>
          </a:p>
        </p:txBody>
      </p:sp>
    </p:spTree>
    <p:extLst>
      <p:ext uri="{BB962C8B-B14F-4D97-AF65-F5344CB8AC3E}">
        <p14:creationId xmlns:p14="http://schemas.microsoft.com/office/powerpoint/2010/main" val="286170904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pPr eaLnBrk="1" hangingPunct="1">
              <a:defRPr/>
            </a:pPr>
            <a:r>
              <a:rPr lang="en-US" smtClean="0"/>
              <a:t>What is coupling?</a:t>
            </a:r>
          </a:p>
        </p:txBody>
      </p:sp>
      <p:sp>
        <p:nvSpPr>
          <p:cNvPr id="355331" name="Rectangle 3"/>
          <p:cNvSpPr>
            <a:spLocks noGrp="1" noChangeArrowheads="1"/>
          </p:cNvSpPr>
          <p:nvPr>
            <p:ph type="body" idx="1"/>
          </p:nvPr>
        </p:nvSpPr>
        <p:spPr>
          <a:xfrm>
            <a:off x="107950" y="1584325"/>
            <a:ext cx="9036050" cy="2867025"/>
          </a:xfrm>
        </p:spPr>
        <p:txBody>
          <a:bodyPr>
            <a:normAutofit lnSpcReduction="10000"/>
          </a:bodyPr>
          <a:lstStyle/>
          <a:p>
            <a:pPr marL="342900" indent="-342900" eaLnBrk="1" hangingPunct="1">
              <a:defRPr/>
            </a:pPr>
            <a:r>
              <a:rPr lang="en-US" smtClean="0"/>
              <a:t>If X depends on Y then:</a:t>
            </a:r>
          </a:p>
          <a:p>
            <a:pPr marL="342900" indent="-342900" eaLnBrk="1" hangingPunct="1">
              <a:defRPr/>
            </a:pPr>
            <a:endParaRPr lang="en-US" smtClean="0"/>
          </a:p>
          <a:p>
            <a:pPr marL="342900" indent="-342900" eaLnBrk="1" hangingPunct="1">
              <a:defRPr/>
            </a:pPr>
            <a:r>
              <a:rPr lang="en-US" smtClean="0"/>
              <a:t>X is efferently coupled to Y</a:t>
            </a:r>
          </a:p>
          <a:p>
            <a:pPr marL="342900" indent="-342900" eaLnBrk="1" hangingPunct="1">
              <a:defRPr/>
            </a:pPr>
            <a:endParaRPr lang="en-US" smtClean="0"/>
          </a:p>
          <a:p>
            <a:pPr marL="342900" indent="-342900" eaLnBrk="1" hangingPunct="1">
              <a:defRPr/>
            </a:pPr>
            <a:r>
              <a:rPr lang="en-US" smtClean="0"/>
              <a:t>Y is afferently coupled to X</a:t>
            </a:r>
          </a:p>
        </p:txBody>
      </p:sp>
    </p:spTree>
    <p:extLst>
      <p:ext uri="{BB962C8B-B14F-4D97-AF65-F5344CB8AC3E}">
        <p14:creationId xmlns:p14="http://schemas.microsoft.com/office/powerpoint/2010/main" val="373300279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pPr eaLnBrk="1" hangingPunct="1">
              <a:defRPr/>
            </a:pPr>
            <a:r>
              <a:rPr lang="en-US" smtClean="0"/>
              <a:t>Coupling at the systems level</a:t>
            </a:r>
          </a:p>
        </p:txBody>
      </p:sp>
      <p:sp>
        <p:nvSpPr>
          <p:cNvPr id="359427" name="Rectangle 3"/>
          <p:cNvSpPr>
            <a:spLocks noGrp="1" noChangeArrowheads="1"/>
          </p:cNvSpPr>
          <p:nvPr>
            <p:ph type="body" idx="1"/>
          </p:nvPr>
        </p:nvSpPr>
        <p:spPr>
          <a:xfrm>
            <a:off x="107950" y="1584325"/>
            <a:ext cx="9036050" cy="5138738"/>
          </a:xfrm>
        </p:spPr>
        <p:txBody>
          <a:bodyPr/>
          <a:lstStyle/>
          <a:p>
            <a:pPr marL="342900" indent="-342900" eaLnBrk="1" hangingPunct="1">
              <a:defRPr/>
            </a:pPr>
            <a:r>
              <a:rPr lang="en-US" smtClean="0"/>
              <a:t>Ce: The number of classes in system X that depend on something belonging to system Y</a:t>
            </a:r>
          </a:p>
          <a:p>
            <a:pPr marL="742950" lvl="1" indent="-285750" eaLnBrk="1" hangingPunct="1">
              <a:defRPr/>
            </a:pPr>
            <a:endParaRPr lang="en-US" smtClean="0"/>
          </a:p>
          <a:p>
            <a:pPr marL="742950" lvl="1" indent="-285750" eaLnBrk="1" hangingPunct="1">
              <a:defRPr/>
            </a:pPr>
            <a:endParaRPr lang="en-US" smtClean="0"/>
          </a:p>
          <a:p>
            <a:pPr marL="742950" lvl="1" indent="-285750" eaLnBrk="1" hangingPunct="1">
              <a:defRPr/>
            </a:pPr>
            <a:endParaRPr lang="en-US" smtClean="0"/>
          </a:p>
          <a:p>
            <a:pPr marL="342900" indent="-342900" eaLnBrk="1" hangingPunct="1">
              <a:defRPr/>
            </a:pPr>
            <a:endParaRPr lang="en-US" smtClean="0"/>
          </a:p>
          <a:p>
            <a:pPr marL="342900" indent="-342900" eaLnBrk="1" hangingPunct="1">
              <a:defRPr/>
            </a:pPr>
            <a:r>
              <a:rPr lang="en-US" smtClean="0"/>
              <a:t>Ca: The number of classes in system Y that something in an external systems depends on</a:t>
            </a:r>
          </a:p>
          <a:p>
            <a:pPr marL="742950" lvl="1" indent="-285750" eaLnBrk="1" hangingPunct="1">
              <a:defRPr/>
            </a:pPr>
            <a:endParaRPr lang="en-US" smtClean="0"/>
          </a:p>
          <a:p>
            <a:pPr marL="742950" lvl="1" indent="-285750" eaLnBrk="1" hangingPunct="1">
              <a:defRPr/>
            </a:pPr>
            <a:endParaRPr lang="en-US" smtClean="0"/>
          </a:p>
        </p:txBody>
      </p:sp>
    </p:spTree>
    <p:extLst>
      <p:ext uri="{BB962C8B-B14F-4D97-AF65-F5344CB8AC3E}">
        <p14:creationId xmlns:p14="http://schemas.microsoft.com/office/powerpoint/2010/main" val="183219973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eaLnBrk="1" hangingPunct="1">
              <a:defRPr/>
            </a:pPr>
            <a:r>
              <a:rPr lang="en-US" smtClean="0"/>
              <a:t>Coupling at the systems level</a:t>
            </a:r>
          </a:p>
        </p:txBody>
      </p:sp>
      <p:sp>
        <p:nvSpPr>
          <p:cNvPr id="361475" name="Rectangle 3"/>
          <p:cNvSpPr>
            <a:spLocks noGrp="1" noChangeArrowheads="1"/>
          </p:cNvSpPr>
          <p:nvPr>
            <p:ph type="body" idx="1"/>
          </p:nvPr>
        </p:nvSpPr>
        <p:spPr>
          <a:xfrm>
            <a:off x="107950" y="1584325"/>
            <a:ext cx="9036050" cy="5010150"/>
          </a:xfrm>
        </p:spPr>
        <p:txBody>
          <a:bodyPr>
            <a:normAutofit fontScale="92500" lnSpcReduction="10000"/>
          </a:bodyPr>
          <a:lstStyle/>
          <a:p>
            <a:pPr marL="342900" indent="-342900" eaLnBrk="1" hangingPunct="1">
              <a:defRPr/>
            </a:pPr>
            <a:r>
              <a:rPr lang="en-US" smtClean="0"/>
              <a:t>Ce: The number of classes in system X that depend on something belonging to system Y</a:t>
            </a:r>
          </a:p>
          <a:p>
            <a:pPr marL="742950" lvl="1" indent="-285750" eaLnBrk="1" hangingPunct="1">
              <a:defRPr/>
            </a:pPr>
            <a:endParaRPr lang="en-US" smtClean="0"/>
          </a:p>
          <a:p>
            <a:pPr marL="742950" lvl="1" indent="-285750" eaLnBrk="1" hangingPunct="1">
              <a:defRPr/>
            </a:pPr>
            <a:r>
              <a:rPr lang="en-US" smtClean="0">
                <a:solidFill>
                  <a:schemeClr val="accent1"/>
                </a:solidFill>
              </a:rPr>
              <a:t>If Y changes in some way, how many changes do we have to make in X?</a:t>
            </a:r>
          </a:p>
          <a:p>
            <a:pPr marL="342900" indent="-342900" eaLnBrk="1" hangingPunct="1">
              <a:defRPr/>
            </a:pPr>
            <a:endParaRPr lang="en-US" smtClean="0"/>
          </a:p>
          <a:p>
            <a:pPr marL="342900" indent="-342900" eaLnBrk="1" hangingPunct="1">
              <a:defRPr/>
            </a:pPr>
            <a:r>
              <a:rPr lang="en-US" smtClean="0"/>
              <a:t>Ca: The number of classes in system Y that something in an external systems depends on</a:t>
            </a:r>
          </a:p>
          <a:p>
            <a:pPr marL="742950" lvl="1" indent="-285750" eaLnBrk="1" hangingPunct="1">
              <a:defRPr/>
            </a:pPr>
            <a:endParaRPr lang="en-US" smtClean="0"/>
          </a:p>
          <a:p>
            <a:pPr marL="742950" lvl="1" indent="-285750" eaLnBrk="1" hangingPunct="1">
              <a:defRPr/>
            </a:pPr>
            <a:r>
              <a:rPr lang="en-US" smtClean="0">
                <a:solidFill>
                  <a:schemeClr val="accent1"/>
                </a:solidFill>
              </a:rPr>
              <a:t>In what ways can we change Y safely?</a:t>
            </a:r>
          </a:p>
        </p:txBody>
      </p:sp>
    </p:spTree>
    <p:extLst>
      <p:ext uri="{BB962C8B-B14F-4D97-AF65-F5344CB8AC3E}">
        <p14:creationId xmlns:p14="http://schemas.microsoft.com/office/powerpoint/2010/main" val="179419642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pPr eaLnBrk="1" hangingPunct="1">
              <a:defRPr/>
            </a:pPr>
            <a:r>
              <a:rPr lang="en-US" smtClean="0"/>
              <a:t>Loose Coupling at the systems level</a:t>
            </a:r>
          </a:p>
        </p:txBody>
      </p:sp>
      <p:sp>
        <p:nvSpPr>
          <p:cNvPr id="363523" name="Rectangle 3"/>
          <p:cNvSpPr>
            <a:spLocks noGrp="1" noChangeArrowheads="1"/>
          </p:cNvSpPr>
          <p:nvPr>
            <p:ph type="body" idx="1"/>
          </p:nvPr>
        </p:nvSpPr>
        <p:spPr>
          <a:xfrm>
            <a:off x="107950" y="1584325"/>
            <a:ext cx="9036050" cy="4843463"/>
          </a:xfrm>
        </p:spPr>
        <p:txBody>
          <a:bodyPr/>
          <a:lstStyle/>
          <a:p>
            <a:pPr marL="342900" indent="-342900" eaLnBrk="1" hangingPunct="1">
              <a:defRPr/>
            </a:pPr>
            <a:r>
              <a:rPr lang="en-US" smtClean="0"/>
              <a:t>Attempt to minimize afferent and efferent coupling</a:t>
            </a:r>
          </a:p>
          <a:p>
            <a:pPr marL="342900" indent="-342900" eaLnBrk="1" hangingPunct="1">
              <a:defRPr/>
            </a:pPr>
            <a:endParaRPr lang="en-US" smtClean="0"/>
          </a:p>
          <a:p>
            <a:pPr marL="342900" indent="-342900" eaLnBrk="1" hangingPunct="1">
              <a:defRPr/>
            </a:pPr>
            <a:r>
              <a:rPr lang="en-US" smtClean="0"/>
              <a:t>Zero coupling isn’t really possible</a:t>
            </a:r>
          </a:p>
          <a:p>
            <a:pPr marL="342900" indent="-342900" eaLnBrk="1" hangingPunct="1">
              <a:defRPr/>
            </a:pPr>
            <a:endParaRPr lang="en-US" smtClean="0"/>
          </a:p>
          <a:p>
            <a:pPr marL="342900" indent="-342900" eaLnBrk="1" hangingPunct="1">
              <a:defRPr/>
            </a:pPr>
            <a:r>
              <a:rPr lang="en-US" smtClean="0"/>
              <a:t>3 Different aspects of coupling for systems:</a:t>
            </a:r>
          </a:p>
          <a:p>
            <a:pPr marL="742950" lvl="1" indent="-285750" eaLnBrk="1" hangingPunct="1">
              <a:defRPr/>
            </a:pPr>
            <a:r>
              <a:rPr lang="en-US" smtClean="0"/>
              <a:t>Platform</a:t>
            </a:r>
          </a:p>
          <a:p>
            <a:pPr marL="742950" lvl="1" indent="-285750" eaLnBrk="1" hangingPunct="1">
              <a:defRPr/>
            </a:pPr>
            <a:r>
              <a:rPr lang="en-US" smtClean="0"/>
              <a:t>Temporal</a:t>
            </a:r>
          </a:p>
          <a:p>
            <a:pPr marL="742950" lvl="1" indent="-285750" eaLnBrk="1" hangingPunct="1">
              <a:defRPr/>
            </a:pPr>
            <a:r>
              <a:rPr lang="en-US" smtClean="0"/>
              <a:t>Spatial</a:t>
            </a:r>
          </a:p>
        </p:txBody>
      </p:sp>
    </p:spTree>
    <p:extLst>
      <p:ext uri="{BB962C8B-B14F-4D97-AF65-F5344CB8AC3E}">
        <p14:creationId xmlns:p14="http://schemas.microsoft.com/office/powerpoint/2010/main" val="95078681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pPr eaLnBrk="1" hangingPunct="1">
              <a:defRPr/>
            </a:pPr>
            <a:r>
              <a:rPr lang="en-US" smtClean="0"/>
              <a:t>Coupling Aspect #2: Temporal</a:t>
            </a:r>
          </a:p>
        </p:txBody>
      </p:sp>
      <p:sp>
        <p:nvSpPr>
          <p:cNvPr id="367619" name="Rectangle 3"/>
          <p:cNvSpPr>
            <a:spLocks noGrp="1" noChangeArrowheads="1"/>
          </p:cNvSpPr>
          <p:nvPr>
            <p:ph type="body" idx="1"/>
          </p:nvPr>
        </p:nvSpPr>
        <p:spPr>
          <a:xfrm>
            <a:off x="107950" y="6327775"/>
            <a:ext cx="9036050" cy="530225"/>
          </a:xfrm>
        </p:spPr>
        <p:txBody>
          <a:bodyPr>
            <a:normAutofit fontScale="92500" lnSpcReduction="10000"/>
          </a:bodyPr>
          <a:lstStyle/>
          <a:p>
            <a:pPr marL="342900" indent="-342900" eaLnBrk="1" hangingPunct="1">
              <a:buFont typeface="Wingdings" pitchFamily="2" charset="2"/>
              <a:buNone/>
              <a:defRPr/>
            </a:pPr>
            <a:r>
              <a:rPr lang="en-US" smtClean="0"/>
              <a:t>Processing time of Service B affects that of A</a:t>
            </a:r>
          </a:p>
        </p:txBody>
      </p:sp>
      <p:sp>
        <p:nvSpPr>
          <p:cNvPr id="367620" name="Line 4"/>
          <p:cNvSpPr>
            <a:spLocks noChangeShapeType="1"/>
          </p:cNvSpPr>
          <p:nvPr/>
        </p:nvSpPr>
        <p:spPr bwMode="auto">
          <a:xfrm>
            <a:off x="2444750" y="2813050"/>
            <a:ext cx="0" cy="2755900"/>
          </a:xfrm>
          <a:prstGeom prst="line">
            <a:avLst/>
          </a:prstGeom>
          <a:noFill/>
          <a:ln w="444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21" name="Line 5"/>
          <p:cNvSpPr>
            <a:spLocks noChangeShapeType="1"/>
          </p:cNvSpPr>
          <p:nvPr/>
        </p:nvSpPr>
        <p:spPr bwMode="auto">
          <a:xfrm>
            <a:off x="6419850" y="2813050"/>
            <a:ext cx="0" cy="2743200"/>
          </a:xfrm>
          <a:prstGeom prst="line">
            <a:avLst/>
          </a:prstGeom>
          <a:noFill/>
          <a:ln w="444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22" name="Rectangle 6"/>
          <p:cNvSpPr>
            <a:spLocks noChangeArrowheads="1"/>
          </p:cNvSpPr>
          <p:nvPr/>
        </p:nvSpPr>
        <p:spPr bwMode="auto">
          <a:xfrm>
            <a:off x="6280150" y="3308350"/>
            <a:ext cx="254000" cy="1955800"/>
          </a:xfrm>
          <a:prstGeom prst="rect">
            <a:avLst/>
          </a:prstGeom>
          <a:solidFill>
            <a:schemeClr val="folHlink"/>
          </a:solidFill>
          <a:ln w="9525" algn="ctr">
            <a:solidFill>
              <a:schemeClr val="bg2"/>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23" name="Rectangle 7"/>
          <p:cNvSpPr>
            <a:spLocks noChangeArrowheads="1"/>
          </p:cNvSpPr>
          <p:nvPr/>
        </p:nvSpPr>
        <p:spPr bwMode="auto">
          <a:xfrm>
            <a:off x="2305050" y="3333750"/>
            <a:ext cx="254000" cy="1955800"/>
          </a:xfrm>
          <a:prstGeom prst="rect">
            <a:avLst/>
          </a:prstGeom>
          <a:solidFill>
            <a:schemeClr val="folHlink"/>
          </a:solidFill>
          <a:ln w="9525" algn="ctr">
            <a:solidFill>
              <a:schemeClr val="bg2"/>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15368" name="Text Box 8"/>
          <p:cNvSpPr txBox="1">
            <a:spLocks noChangeArrowheads="1"/>
          </p:cNvSpPr>
          <p:nvPr/>
        </p:nvSpPr>
        <p:spPr bwMode="auto">
          <a:xfrm>
            <a:off x="1797050" y="18732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A</a:t>
            </a:r>
            <a:endParaRPr lang="en-US" sz="2000">
              <a:latin typeface="Arial" pitchFamily="34" charset="0"/>
              <a:cs typeface="Arial" pitchFamily="34" charset="0"/>
            </a:endParaRPr>
          </a:p>
        </p:txBody>
      </p:sp>
      <p:sp>
        <p:nvSpPr>
          <p:cNvPr id="367625" name="Line 9"/>
          <p:cNvSpPr>
            <a:spLocks noChangeShapeType="1"/>
          </p:cNvSpPr>
          <p:nvPr/>
        </p:nvSpPr>
        <p:spPr bwMode="auto">
          <a:xfrm>
            <a:off x="2533650" y="3194050"/>
            <a:ext cx="3733800" cy="0"/>
          </a:xfrm>
          <a:prstGeom prst="line">
            <a:avLst/>
          </a:prstGeom>
          <a:noFill/>
          <a:ln w="444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26" name="Text Box 10"/>
          <p:cNvSpPr txBox="1">
            <a:spLocks noChangeArrowheads="1"/>
          </p:cNvSpPr>
          <p:nvPr/>
        </p:nvSpPr>
        <p:spPr bwMode="auto">
          <a:xfrm>
            <a:off x="3409950" y="2901950"/>
            <a:ext cx="1892300" cy="304800"/>
          </a:xfrm>
          <a:prstGeom prst="rect">
            <a:avLst/>
          </a:prstGeom>
          <a:noFill/>
          <a:ln w="9525" algn="ctr">
            <a:noFill/>
            <a:miter lim="800000"/>
            <a:headEnd/>
            <a:tailEnd/>
          </a:ln>
          <a:effectLst/>
        </p:spPr>
        <p:txBody>
          <a:bodyPr>
            <a:spAutoFit/>
          </a:bodyPr>
          <a:lstStyle/>
          <a:p>
            <a:pPr algn="ctr">
              <a:spcBef>
                <a:spcPct val="50000"/>
              </a:spcBef>
              <a:defRPr/>
            </a:pPr>
            <a:r>
              <a:rPr lang="en-US" sz="1400">
                <a:effectLst>
                  <a:outerShdw blurRad="38100" dist="38100" dir="2700000" algn="tl">
                    <a:srgbClr val="000000"/>
                  </a:outerShdw>
                </a:effectLst>
                <a:latin typeface="Arial" charset="0"/>
                <a:cs typeface="Arial" charset="0"/>
              </a:rPr>
              <a:t>Synchronous Call</a:t>
            </a:r>
          </a:p>
        </p:txBody>
      </p:sp>
      <p:sp>
        <p:nvSpPr>
          <p:cNvPr id="367627" name="Text Box 11"/>
          <p:cNvSpPr txBox="1">
            <a:spLocks noChangeArrowheads="1"/>
          </p:cNvSpPr>
          <p:nvPr/>
        </p:nvSpPr>
        <p:spPr bwMode="auto">
          <a:xfrm>
            <a:off x="1276350" y="3943350"/>
            <a:ext cx="1016000" cy="304800"/>
          </a:xfrm>
          <a:prstGeom prst="rect">
            <a:avLst/>
          </a:prstGeom>
          <a:noFill/>
          <a:ln w="9525" algn="ctr">
            <a:noFill/>
            <a:miter lim="800000"/>
            <a:headEnd/>
            <a:tailEnd/>
          </a:ln>
          <a:effectLst/>
        </p:spPr>
        <p:txBody>
          <a:bodyPr>
            <a:spAutoFit/>
          </a:bodyPr>
          <a:lstStyle/>
          <a:p>
            <a:pPr algn="ctr">
              <a:spcBef>
                <a:spcPct val="50000"/>
              </a:spcBef>
              <a:defRPr/>
            </a:pPr>
            <a:r>
              <a:rPr lang="en-US" sz="1400">
                <a:effectLst>
                  <a:outerShdw blurRad="38100" dist="38100" dir="2700000" algn="tl">
                    <a:srgbClr val="000000"/>
                  </a:outerShdw>
                </a:effectLst>
                <a:latin typeface="Arial" charset="0"/>
                <a:cs typeface="Arial" charset="0"/>
              </a:rPr>
              <a:t>Waiting</a:t>
            </a:r>
          </a:p>
        </p:txBody>
      </p:sp>
      <p:sp>
        <p:nvSpPr>
          <p:cNvPr id="367628" name="Text Box 12"/>
          <p:cNvSpPr txBox="1">
            <a:spLocks noChangeArrowheads="1"/>
          </p:cNvSpPr>
          <p:nvPr/>
        </p:nvSpPr>
        <p:spPr bwMode="auto">
          <a:xfrm>
            <a:off x="6648450" y="4006850"/>
            <a:ext cx="1016000" cy="304800"/>
          </a:xfrm>
          <a:prstGeom prst="rect">
            <a:avLst/>
          </a:prstGeom>
          <a:noFill/>
          <a:ln w="9525" algn="ctr">
            <a:noFill/>
            <a:miter lim="800000"/>
            <a:headEnd/>
            <a:tailEnd/>
          </a:ln>
          <a:effectLst/>
        </p:spPr>
        <p:txBody>
          <a:bodyPr>
            <a:spAutoFit/>
          </a:bodyPr>
          <a:lstStyle/>
          <a:p>
            <a:pPr algn="ctr">
              <a:spcBef>
                <a:spcPct val="50000"/>
              </a:spcBef>
              <a:defRPr/>
            </a:pPr>
            <a:r>
              <a:rPr lang="en-US" sz="1400">
                <a:effectLst>
                  <a:outerShdw blurRad="38100" dist="38100" dir="2700000" algn="tl">
                    <a:srgbClr val="000000"/>
                  </a:outerShdw>
                </a:effectLst>
                <a:latin typeface="Arial" charset="0"/>
                <a:cs typeface="Arial" charset="0"/>
              </a:rPr>
              <a:t>Working</a:t>
            </a:r>
          </a:p>
        </p:txBody>
      </p:sp>
      <p:sp>
        <p:nvSpPr>
          <p:cNvPr id="367629" name="Line 13"/>
          <p:cNvSpPr>
            <a:spLocks noChangeShapeType="1"/>
          </p:cNvSpPr>
          <p:nvPr/>
        </p:nvSpPr>
        <p:spPr bwMode="auto">
          <a:xfrm flipH="1">
            <a:off x="2571750" y="5327650"/>
            <a:ext cx="3771900" cy="0"/>
          </a:xfrm>
          <a:prstGeom prst="line">
            <a:avLst/>
          </a:prstGeom>
          <a:noFill/>
          <a:ln w="44450">
            <a:solidFill>
              <a:srgbClr val="FFCC00"/>
            </a:solidFill>
            <a:prstDash val="dash"/>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67630" name="Text Box 14"/>
          <p:cNvSpPr txBox="1">
            <a:spLocks noChangeArrowheads="1"/>
          </p:cNvSpPr>
          <p:nvPr/>
        </p:nvSpPr>
        <p:spPr bwMode="auto">
          <a:xfrm>
            <a:off x="3917950" y="4946650"/>
            <a:ext cx="1016000" cy="304800"/>
          </a:xfrm>
          <a:prstGeom prst="rect">
            <a:avLst/>
          </a:prstGeom>
          <a:noFill/>
          <a:ln w="9525" algn="ctr">
            <a:noFill/>
            <a:miter lim="800000"/>
            <a:headEnd/>
            <a:tailEnd/>
          </a:ln>
          <a:effectLst/>
        </p:spPr>
        <p:txBody>
          <a:bodyPr>
            <a:spAutoFit/>
          </a:bodyPr>
          <a:lstStyle/>
          <a:p>
            <a:pPr algn="ctr">
              <a:spcBef>
                <a:spcPct val="50000"/>
              </a:spcBef>
              <a:defRPr/>
            </a:pPr>
            <a:r>
              <a:rPr lang="en-US" sz="1400">
                <a:effectLst>
                  <a:outerShdw blurRad="38100" dist="38100" dir="2700000" algn="tl">
                    <a:srgbClr val="000000"/>
                  </a:outerShdw>
                </a:effectLst>
                <a:latin typeface="Arial" charset="0"/>
                <a:cs typeface="Arial" charset="0"/>
              </a:rPr>
              <a:t>Return</a:t>
            </a:r>
          </a:p>
        </p:txBody>
      </p:sp>
      <p:sp>
        <p:nvSpPr>
          <p:cNvPr id="15375" name="Text Box 15"/>
          <p:cNvSpPr txBox="1">
            <a:spLocks noChangeArrowheads="1"/>
          </p:cNvSpPr>
          <p:nvPr/>
        </p:nvSpPr>
        <p:spPr bwMode="auto">
          <a:xfrm>
            <a:off x="5734050" y="187325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pitchFamily="34" charset="0"/>
                <a:cs typeface="Arial" pitchFamily="34" charset="0"/>
              </a:rPr>
              <a:t>Service B</a:t>
            </a:r>
            <a:endParaRPr lang="en-US" sz="2000">
              <a:latin typeface="Arial" pitchFamily="34" charset="0"/>
              <a:cs typeface="Arial" pitchFamily="34" charset="0"/>
            </a:endParaRPr>
          </a:p>
        </p:txBody>
      </p:sp>
    </p:spTree>
    <p:extLst>
      <p:ext uri="{BB962C8B-B14F-4D97-AF65-F5344CB8AC3E}">
        <p14:creationId xmlns:p14="http://schemas.microsoft.com/office/powerpoint/2010/main" val="21605274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ChangeArrowheads="1"/>
          </p:cNvSpPr>
          <p:nvPr/>
        </p:nvSpPr>
        <p:spPr bwMode="auto">
          <a:xfrm>
            <a:off x="1092200" y="1054100"/>
            <a:ext cx="6845300" cy="4889500"/>
          </a:xfrm>
          <a:prstGeom prst="rect">
            <a:avLst/>
          </a:prstGeom>
          <a:solidFill>
            <a:schemeClr val="accent1"/>
          </a:solidFill>
          <a:ln w="9525">
            <a:solidFill>
              <a:schemeClr val="tx1"/>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86051" name="Rectangle 3"/>
          <p:cNvSpPr>
            <a:spLocks noGrp="1" noChangeArrowheads="1"/>
          </p:cNvSpPr>
          <p:nvPr>
            <p:ph type="title"/>
          </p:nvPr>
        </p:nvSpPr>
        <p:spPr/>
        <p:txBody>
          <a:bodyPr/>
          <a:lstStyle/>
          <a:p>
            <a:pPr eaLnBrk="1" hangingPunct="1">
              <a:defRPr/>
            </a:pPr>
            <a:r>
              <a:rPr lang="en-US" smtClean="0"/>
              <a:t>Coupling Aspect #2: Temporal - 1</a:t>
            </a:r>
          </a:p>
        </p:txBody>
      </p:sp>
      <p:sp>
        <p:nvSpPr>
          <p:cNvPr id="386052" name="Rectangle 4"/>
          <p:cNvSpPr>
            <a:spLocks noChangeArrowheads="1"/>
          </p:cNvSpPr>
          <p:nvPr/>
        </p:nvSpPr>
        <p:spPr bwMode="auto">
          <a:xfrm>
            <a:off x="0" y="1862138"/>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graphicFrame>
        <p:nvGraphicFramePr>
          <p:cNvPr id="1026" name="Object 5"/>
          <p:cNvGraphicFramePr>
            <a:graphicFrameLocks noChangeAspect="1"/>
          </p:cNvGraphicFramePr>
          <p:nvPr/>
        </p:nvGraphicFramePr>
        <p:xfrm>
          <a:off x="1358900" y="1547813"/>
          <a:ext cx="5949950" cy="3930650"/>
        </p:xfrm>
        <a:graphic>
          <a:graphicData uri="http://schemas.openxmlformats.org/presentationml/2006/ole">
            <mc:AlternateContent xmlns:mc="http://schemas.openxmlformats.org/markup-compatibility/2006">
              <mc:Choice xmlns:v="urn:schemas-microsoft-com:vml" Requires="v">
                <p:oleObj spid="_x0000_s1043" name="Visio" r:id="rId4" imgW="4740091" imgH="3131628" progId="">
                  <p:embed/>
                </p:oleObj>
              </mc:Choice>
              <mc:Fallback>
                <p:oleObj name="Visio" r:id="rId4" imgW="4740091" imgH="313162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8900" y="1547813"/>
                        <a:ext cx="5949950" cy="393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6054" name="Rectangle 6"/>
          <p:cNvSpPr>
            <a:spLocks noGrp="1" noChangeArrowheads="1"/>
          </p:cNvSpPr>
          <p:nvPr>
            <p:ph type="body" idx="1"/>
          </p:nvPr>
        </p:nvSpPr>
        <p:spPr>
          <a:xfrm>
            <a:off x="107950" y="6327775"/>
            <a:ext cx="9036050" cy="530225"/>
          </a:xfrm>
        </p:spPr>
        <p:txBody>
          <a:bodyPr>
            <a:normAutofit fontScale="92500" lnSpcReduction="10000"/>
          </a:bodyPr>
          <a:lstStyle/>
          <a:p>
            <a:pPr marL="342900" indent="-342900" eaLnBrk="1" hangingPunct="1">
              <a:buFont typeface="Wingdings" pitchFamily="2" charset="2"/>
              <a:buNone/>
              <a:defRPr/>
            </a:pPr>
            <a:r>
              <a:rPr lang="en-US" smtClean="0"/>
              <a:t>Bad. Resources are held while waiting.</a:t>
            </a:r>
          </a:p>
        </p:txBody>
      </p:sp>
    </p:spTree>
    <p:extLst>
      <p:ext uri="{BB962C8B-B14F-4D97-AF65-F5344CB8AC3E}">
        <p14:creationId xmlns:p14="http://schemas.microsoft.com/office/powerpoint/2010/main" val="292074495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ChangeArrowheads="1"/>
          </p:cNvSpPr>
          <p:nvPr/>
        </p:nvSpPr>
        <p:spPr bwMode="auto">
          <a:xfrm>
            <a:off x="1092200" y="1054100"/>
            <a:ext cx="6845300" cy="4889500"/>
          </a:xfrm>
          <a:prstGeom prst="rect">
            <a:avLst/>
          </a:prstGeom>
          <a:solidFill>
            <a:schemeClr val="accent1"/>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000000"/>
                </a:outerShdw>
              </a:effectLst>
            </a:endParaRPr>
          </a:p>
        </p:txBody>
      </p:sp>
      <p:sp>
        <p:nvSpPr>
          <p:cNvPr id="381955" name="Rectangle 3"/>
          <p:cNvSpPr>
            <a:spLocks noGrp="1" noChangeArrowheads="1"/>
          </p:cNvSpPr>
          <p:nvPr>
            <p:ph type="title"/>
          </p:nvPr>
        </p:nvSpPr>
        <p:spPr/>
        <p:txBody>
          <a:bodyPr/>
          <a:lstStyle/>
          <a:p>
            <a:pPr eaLnBrk="1" hangingPunct="1">
              <a:defRPr/>
            </a:pPr>
            <a:r>
              <a:rPr lang="en-US" smtClean="0"/>
              <a:t>Coupling Aspect #2: Temporal - 2</a:t>
            </a:r>
          </a:p>
        </p:txBody>
      </p:sp>
      <p:sp>
        <p:nvSpPr>
          <p:cNvPr id="381956" name="Rectangle 4"/>
          <p:cNvSpPr>
            <a:spLocks noChangeArrowheads="1"/>
          </p:cNvSpPr>
          <p:nvPr/>
        </p:nvSpPr>
        <p:spPr bwMode="auto">
          <a:xfrm>
            <a:off x="0" y="1862138"/>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sp>
        <p:nvSpPr>
          <p:cNvPr id="381958" name="Rectangle 6"/>
          <p:cNvSpPr>
            <a:spLocks noGrp="1" noChangeArrowheads="1"/>
          </p:cNvSpPr>
          <p:nvPr>
            <p:ph type="body" idx="1"/>
          </p:nvPr>
        </p:nvSpPr>
        <p:spPr>
          <a:xfrm>
            <a:off x="107950" y="6035675"/>
            <a:ext cx="9036050" cy="860425"/>
          </a:xfrm>
        </p:spPr>
        <p:txBody>
          <a:bodyPr>
            <a:normAutofit lnSpcReduction="10000"/>
          </a:bodyPr>
          <a:lstStyle/>
          <a:p>
            <a:pPr marL="342900" indent="-342900" eaLnBrk="1" hangingPunct="1">
              <a:buFont typeface="Wingdings" pitchFamily="2" charset="2"/>
              <a:buNone/>
              <a:defRPr/>
            </a:pPr>
            <a:r>
              <a:rPr lang="en-US" sz="2800" smtClean="0"/>
              <a:t>   Resources are held while waiting. Increased load on service B per consumer (impacted by polling interval)</a:t>
            </a:r>
          </a:p>
        </p:txBody>
      </p:sp>
      <p:sp>
        <p:nvSpPr>
          <p:cNvPr id="381960" name="Rectangle 8"/>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graphicFrame>
        <p:nvGraphicFramePr>
          <p:cNvPr id="2050" name="Object 7"/>
          <p:cNvGraphicFramePr>
            <a:graphicFrameLocks noChangeAspect="1"/>
          </p:cNvGraphicFramePr>
          <p:nvPr/>
        </p:nvGraphicFramePr>
        <p:xfrm>
          <a:off x="1270000" y="1185863"/>
          <a:ext cx="6565900" cy="4583112"/>
        </p:xfrm>
        <a:graphic>
          <a:graphicData uri="http://schemas.openxmlformats.org/presentationml/2006/ole">
            <mc:AlternateContent xmlns:mc="http://schemas.openxmlformats.org/markup-compatibility/2006">
              <mc:Choice xmlns:v="urn:schemas-microsoft-com:vml" Requires="v">
                <p:oleObj spid="_x0000_s2067" name="Visio" r:id="rId4" imgW="4952910" imgH="3452774" progId="">
                  <p:embed/>
                </p:oleObj>
              </mc:Choice>
              <mc:Fallback>
                <p:oleObj name="Visio" r:id="rId4" imgW="4952910" imgH="345277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0" y="1185863"/>
                        <a:ext cx="6565900" cy="4583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5039889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ChangeArrowheads="1"/>
          </p:cNvSpPr>
          <p:nvPr/>
        </p:nvSpPr>
        <p:spPr bwMode="auto">
          <a:xfrm>
            <a:off x="1092200" y="1054100"/>
            <a:ext cx="6845300" cy="4889500"/>
          </a:xfrm>
          <a:prstGeom prst="rect">
            <a:avLst/>
          </a:prstGeom>
          <a:solidFill>
            <a:schemeClr val="accent1"/>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000000"/>
                </a:outerShdw>
              </a:effectLst>
            </a:endParaRPr>
          </a:p>
        </p:txBody>
      </p:sp>
      <p:sp>
        <p:nvSpPr>
          <p:cNvPr id="384003" name="Rectangle 3"/>
          <p:cNvSpPr>
            <a:spLocks noGrp="1" noChangeArrowheads="1"/>
          </p:cNvSpPr>
          <p:nvPr>
            <p:ph type="title"/>
          </p:nvPr>
        </p:nvSpPr>
        <p:spPr/>
        <p:txBody>
          <a:bodyPr/>
          <a:lstStyle/>
          <a:p>
            <a:pPr eaLnBrk="1" hangingPunct="1">
              <a:defRPr/>
            </a:pPr>
            <a:r>
              <a:rPr lang="en-US" smtClean="0"/>
              <a:t>Coupling Aspect #2: Temporal - final</a:t>
            </a:r>
          </a:p>
        </p:txBody>
      </p:sp>
      <p:sp>
        <p:nvSpPr>
          <p:cNvPr id="384004" name="Rectangle 4"/>
          <p:cNvSpPr>
            <a:spLocks noChangeArrowheads="1"/>
          </p:cNvSpPr>
          <p:nvPr/>
        </p:nvSpPr>
        <p:spPr bwMode="auto">
          <a:xfrm>
            <a:off x="0" y="1862138"/>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sp>
        <p:nvSpPr>
          <p:cNvPr id="384005" name="Rectangle 5"/>
          <p:cNvSpPr>
            <a:spLocks noGrp="1" noChangeArrowheads="1"/>
          </p:cNvSpPr>
          <p:nvPr>
            <p:ph type="body" idx="1"/>
          </p:nvPr>
        </p:nvSpPr>
        <p:spPr>
          <a:xfrm>
            <a:off x="107950" y="6035675"/>
            <a:ext cx="9036050" cy="860425"/>
          </a:xfrm>
        </p:spPr>
        <p:txBody>
          <a:bodyPr>
            <a:normAutofit lnSpcReduction="10000"/>
          </a:bodyPr>
          <a:lstStyle/>
          <a:p>
            <a:pPr marL="342900" indent="-342900" eaLnBrk="1" hangingPunct="1">
              <a:buFont typeface="Wingdings" pitchFamily="2" charset="2"/>
              <a:buNone/>
              <a:defRPr/>
            </a:pPr>
            <a:r>
              <a:rPr lang="en-US" sz="2800" smtClean="0"/>
              <a:t>Good. By separating (in time) the inter-service communication and the request handling</a:t>
            </a:r>
          </a:p>
        </p:txBody>
      </p:sp>
      <p:sp>
        <p:nvSpPr>
          <p:cNvPr id="384006" name="Rectangle 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sp>
        <p:nvSpPr>
          <p:cNvPr id="384009" name="Rectangle 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en-GB">
              <a:effectLst>
                <a:outerShdw blurRad="38100" dist="38100" dir="2700000" algn="tl">
                  <a:srgbClr val="000000">
                    <a:alpha val="43137"/>
                  </a:srgbClr>
                </a:outerShdw>
              </a:effectLst>
            </a:endParaRPr>
          </a:p>
        </p:txBody>
      </p:sp>
      <p:graphicFrame>
        <p:nvGraphicFramePr>
          <p:cNvPr id="3074" name="Object 8"/>
          <p:cNvGraphicFramePr>
            <a:graphicFrameLocks noChangeAspect="1"/>
          </p:cNvGraphicFramePr>
          <p:nvPr/>
        </p:nvGraphicFramePr>
        <p:xfrm>
          <a:off x="1130300" y="1117600"/>
          <a:ext cx="6819900" cy="4505325"/>
        </p:xfrm>
        <a:graphic>
          <a:graphicData uri="http://schemas.openxmlformats.org/presentationml/2006/ole">
            <mc:AlternateContent xmlns:mc="http://schemas.openxmlformats.org/markup-compatibility/2006">
              <mc:Choice xmlns:v="urn:schemas-microsoft-com:vml" Requires="v">
                <p:oleObj spid="_x0000_s3091" name="Visio" r:id="rId4" imgW="4740091" imgH="3131628" progId="">
                  <p:embed/>
                </p:oleObj>
              </mc:Choice>
              <mc:Fallback>
                <p:oleObj name="Visio" r:id="rId4" imgW="4740091" imgH="313162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300" y="1117600"/>
                        <a:ext cx="6819900" cy="450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337375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8" name="Rectangle 6"/>
          <p:cNvSpPr>
            <a:spLocks noGrp="1" noChangeArrowheads="1"/>
          </p:cNvSpPr>
          <p:nvPr>
            <p:ph type="title"/>
          </p:nvPr>
        </p:nvSpPr>
        <p:spPr/>
        <p:txBody>
          <a:bodyPr/>
          <a:lstStyle/>
          <a:p>
            <a:pPr eaLnBrk="1" hangingPunct="1">
              <a:defRPr/>
            </a:pPr>
            <a:r>
              <a:rPr lang="en-US" smtClean="0"/>
              <a:t>Why Messaging?</a:t>
            </a:r>
          </a:p>
        </p:txBody>
      </p:sp>
      <p:sp>
        <p:nvSpPr>
          <p:cNvPr id="284679" name="Rectangle 7"/>
          <p:cNvSpPr>
            <a:spLocks noGrp="1" noChangeArrowheads="1"/>
          </p:cNvSpPr>
          <p:nvPr>
            <p:ph type="body" idx="1"/>
          </p:nvPr>
        </p:nvSpPr>
        <p:spPr>
          <a:xfrm>
            <a:off x="0" y="1584325"/>
            <a:ext cx="9144000" cy="3162300"/>
          </a:xfrm>
        </p:spPr>
        <p:txBody>
          <a:bodyPr>
            <a:normAutofit fontScale="92500" lnSpcReduction="10000"/>
          </a:bodyPr>
          <a:lstStyle/>
          <a:p>
            <a:pPr marL="342900" indent="-342900" eaLnBrk="1" hangingPunct="1">
              <a:defRPr/>
            </a:pPr>
            <a:r>
              <a:rPr lang="en-US" dirty="0" smtClean="0"/>
              <a:t>Reduces coupling</a:t>
            </a:r>
          </a:p>
          <a:p>
            <a:pPr marL="742950" lvl="1" indent="-285750" eaLnBrk="1" hangingPunct="1">
              <a:defRPr/>
            </a:pPr>
            <a:r>
              <a:rPr lang="en-US" dirty="0" smtClean="0"/>
              <a:t>Use XML for platform coupling</a:t>
            </a:r>
          </a:p>
          <a:p>
            <a:pPr marL="742950" lvl="1" indent="-285750" eaLnBrk="1" hangingPunct="1">
              <a:defRPr/>
            </a:pPr>
            <a:r>
              <a:rPr lang="en-US" dirty="0" smtClean="0"/>
              <a:t>Use asynchronous messaging for temporal coupling</a:t>
            </a:r>
          </a:p>
          <a:p>
            <a:pPr marL="342900" indent="-342900" eaLnBrk="1" hangingPunct="1">
              <a:defRPr/>
            </a:pPr>
            <a:endParaRPr lang="en-US" dirty="0" smtClean="0"/>
          </a:p>
          <a:p>
            <a:pPr marL="342900" indent="-342900" eaLnBrk="1" hangingPunct="1">
              <a:defRPr/>
            </a:pPr>
            <a:r>
              <a:rPr lang="en-US" dirty="0" smtClean="0"/>
              <a:t>Reduces afferent and efferent coupling while increasing autonomy</a:t>
            </a:r>
          </a:p>
        </p:txBody>
      </p:sp>
    </p:spTree>
    <p:extLst>
      <p:ext uri="{BB962C8B-B14F-4D97-AF65-F5344CB8AC3E}">
        <p14:creationId xmlns:p14="http://schemas.microsoft.com/office/powerpoint/2010/main" val="108003166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p:nvPr/>
        </p:nvSpPr>
        <p:spPr>
          <a:xfrm>
            <a:off x="228600" y="1342417"/>
            <a:ext cx="8618704" cy="452431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lgn="ctr">
              <a:defRPr>
                <a:uFillTx/>
              </a:defRPr>
            </a:pPr>
            <a:r>
              <a:rPr lang="en-US" sz="2400" b="1" dirty="0" smtClean="0">
                <a:solidFill>
                  <a:srgbClr val="800000"/>
                </a:solidFill>
                <a:uFill>
                  <a:solidFill>
                    <a:srgbClr val="800000"/>
                  </a:solidFill>
                </a:uFill>
                <a:latin typeface="Gill Sans"/>
                <a:ea typeface="Gill Sans"/>
                <a:cs typeface="Gill Sans"/>
                <a:sym typeface="Gill Sans"/>
              </a:rPr>
              <a:t>Session 1</a:t>
            </a:r>
          </a:p>
          <a:p>
            <a:pPr lvl="1" algn="l">
              <a:defRPr>
                <a:uFillTx/>
              </a:defRPr>
            </a:pPr>
            <a:r>
              <a:rPr lang="en-US" sz="2400" b="1" dirty="0" err="1" smtClean="0">
                <a:latin typeface="Gill Sans"/>
                <a:ea typeface="Gill Sans"/>
                <a:cs typeface="Gill Sans"/>
                <a:sym typeface="Gill Sans"/>
              </a:rPr>
              <a:t>NServiceBus</a:t>
            </a:r>
            <a:r>
              <a:rPr lang="en-US" sz="2400" b="1" dirty="0" smtClean="0">
                <a:latin typeface="Gill Sans"/>
                <a:ea typeface="Gill Sans"/>
                <a:cs typeface="Gill Sans"/>
                <a:sym typeface="Gill Sans"/>
              </a:rPr>
              <a:t> </a:t>
            </a:r>
            <a:r>
              <a:rPr lang="en-US" sz="2400" b="1" dirty="0">
                <a:latin typeface="Gill Sans"/>
                <a:ea typeface="Gill Sans"/>
                <a:cs typeface="Gill Sans"/>
                <a:sym typeface="Gill Sans"/>
              </a:rPr>
              <a:t>Intro</a:t>
            </a:r>
          </a:p>
          <a:p>
            <a:pPr lvl="1" algn="l">
              <a:defRPr>
                <a:uFillTx/>
              </a:defRPr>
            </a:pPr>
            <a:r>
              <a:rPr lang="en-US" sz="2400" b="1" dirty="0">
                <a:latin typeface="Gill Sans"/>
                <a:ea typeface="Gill Sans"/>
                <a:cs typeface="Gill Sans"/>
                <a:sym typeface="Gill Sans"/>
              </a:rPr>
              <a:t>Distributed System vs RPC</a:t>
            </a:r>
            <a:r>
              <a:rPr lang="en-US" sz="2400" b="1" dirty="0" smtClean="0">
                <a:latin typeface="Gill Sans"/>
                <a:ea typeface="Gill Sans"/>
                <a:cs typeface="Gill Sans"/>
                <a:sym typeface="Gill Sans"/>
              </a:rPr>
              <a:t>.</a:t>
            </a:r>
          </a:p>
          <a:p>
            <a:pPr lvl="1" algn="l">
              <a:defRPr>
                <a:uFillTx/>
              </a:defRPr>
            </a:pPr>
            <a:r>
              <a:rPr lang="en-US" sz="2400" b="1" dirty="0" smtClean="0">
                <a:latin typeface="Gill Sans"/>
                <a:ea typeface="Gill Sans"/>
                <a:cs typeface="Gill Sans"/>
                <a:sym typeface="Gill Sans"/>
              </a:rPr>
              <a:t>Bus and broker architecture</a:t>
            </a:r>
            <a:endParaRPr lang="en-US" sz="2400" b="1" dirty="0">
              <a:latin typeface="Gill Sans"/>
              <a:ea typeface="Gill Sans"/>
              <a:cs typeface="Gill Sans"/>
              <a:sym typeface="Gill Sans"/>
            </a:endParaRPr>
          </a:p>
          <a:p>
            <a:pPr lvl="1" algn="l">
              <a:defRPr>
                <a:uFillTx/>
              </a:defRPr>
            </a:pPr>
            <a:r>
              <a:rPr lang="en-US" sz="2400" b="1" dirty="0">
                <a:latin typeface="Gill Sans"/>
                <a:ea typeface="Gill Sans"/>
                <a:cs typeface="Gill Sans"/>
                <a:sym typeface="Gill Sans"/>
              </a:rPr>
              <a:t>Event driven architecture.</a:t>
            </a:r>
          </a:p>
          <a:p>
            <a:pPr lvl="1" algn="l">
              <a:defRPr>
                <a:uFillTx/>
              </a:defRPr>
            </a:pPr>
            <a:r>
              <a:rPr lang="en-US" sz="2400" b="1" dirty="0" smtClean="0">
                <a:latin typeface="Gill Sans"/>
                <a:ea typeface="Gill Sans"/>
                <a:cs typeface="Gill Sans"/>
                <a:sym typeface="Gill Sans"/>
              </a:rPr>
              <a:t>SOA and Domain Driven Design </a:t>
            </a:r>
          </a:p>
          <a:p>
            <a:pPr lvl="1" algn="l">
              <a:defRPr>
                <a:uFillTx/>
              </a:defRPr>
            </a:pPr>
            <a:r>
              <a:rPr lang="en-US" sz="2400" b="1" dirty="0" smtClean="0">
                <a:latin typeface="Gill Sans"/>
                <a:ea typeface="Gill Sans"/>
                <a:cs typeface="Gill Sans"/>
                <a:sym typeface="Gill Sans"/>
              </a:rPr>
              <a:t>Bounded </a:t>
            </a:r>
            <a:r>
              <a:rPr lang="en-US" sz="2400" b="1" dirty="0">
                <a:latin typeface="Gill Sans"/>
                <a:ea typeface="Gill Sans"/>
                <a:cs typeface="Gill Sans"/>
                <a:sym typeface="Gill Sans"/>
              </a:rPr>
              <a:t>context</a:t>
            </a:r>
          </a:p>
          <a:p>
            <a:pPr lvl="1" algn="l">
              <a:defRPr>
                <a:uFillTx/>
              </a:defRPr>
            </a:pPr>
            <a:endParaRPr lang="en-US" sz="2400" b="1" dirty="0" smtClean="0">
              <a:latin typeface="Gill Sans"/>
              <a:ea typeface="Gill Sans"/>
              <a:cs typeface="Gill Sans"/>
              <a:sym typeface="Gill Sans"/>
            </a:endParaRPr>
          </a:p>
          <a:p>
            <a:pPr lvl="1" algn="l">
              <a:defRPr>
                <a:uFillTx/>
              </a:defRPr>
            </a:pPr>
            <a:r>
              <a:rPr lang="en-US" sz="2400" b="1" dirty="0" smtClean="0">
                <a:latin typeface="Gill Sans"/>
                <a:ea typeface="Gill Sans"/>
                <a:cs typeface="Gill Sans"/>
                <a:sym typeface="Gill Sans"/>
              </a:rPr>
              <a:t>Code </a:t>
            </a:r>
            <a:r>
              <a:rPr lang="en-US" sz="2400" b="1" dirty="0">
                <a:latin typeface="Gill Sans"/>
                <a:ea typeface="Gill Sans"/>
                <a:cs typeface="Gill Sans"/>
                <a:sym typeface="Gill Sans"/>
              </a:rPr>
              <a:t>Samples / Demo / Walk through some of the code</a:t>
            </a:r>
          </a:p>
          <a:p>
            <a:pPr lvl="1" algn="l">
              <a:defRPr>
                <a:uFillTx/>
              </a:defRPr>
            </a:pPr>
            <a:r>
              <a:rPr lang="en-US" sz="2400" b="1" dirty="0" smtClean="0">
                <a:latin typeface="Gill Sans"/>
                <a:ea typeface="Gill Sans"/>
                <a:cs typeface="Gill Sans"/>
                <a:sym typeface="Gill Sans"/>
              </a:rPr>
              <a:t>--Direct </a:t>
            </a:r>
            <a:r>
              <a:rPr lang="en-US" sz="2400" b="1" dirty="0">
                <a:latin typeface="Gill Sans"/>
                <a:ea typeface="Gill Sans"/>
                <a:cs typeface="Gill Sans"/>
                <a:sym typeface="Gill Sans"/>
              </a:rPr>
              <a:t>Send</a:t>
            </a:r>
          </a:p>
          <a:p>
            <a:pPr lvl="1" algn="l">
              <a:defRPr>
                <a:uFillTx/>
              </a:defRPr>
            </a:pPr>
            <a:r>
              <a:rPr lang="en-US" sz="2400" b="1" dirty="0" smtClean="0">
                <a:latin typeface="Gill Sans"/>
                <a:ea typeface="Gill Sans"/>
                <a:cs typeface="Gill Sans"/>
                <a:sym typeface="Gill Sans"/>
              </a:rPr>
              <a:t>--Full </a:t>
            </a:r>
            <a:r>
              <a:rPr lang="en-US" sz="2400" b="1" dirty="0">
                <a:latin typeface="Gill Sans"/>
                <a:ea typeface="Gill Sans"/>
                <a:cs typeface="Gill Sans"/>
                <a:sym typeface="Gill Sans"/>
              </a:rPr>
              <a:t>duplex</a:t>
            </a:r>
          </a:p>
          <a:p>
            <a:pPr lvl="1" algn="l">
              <a:defRPr>
                <a:uFillTx/>
              </a:defRPr>
            </a:pPr>
            <a:r>
              <a:rPr lang="en-US" sz="2400" b="1" dirty="0" smtClean="0">
                <a:latin typeface="Gill Sans"/>
                <a:ea typeface="Gill Sans"/>
                <a:cs typeface="Gill Sans"/>
                <a:sym typeface="Gill Sans"/>
              </a:rPr>
              <a:t>--Pub/Sub</a:t>
            </a:r>
            <a:endParaRPr sz="2400" b="1" dirty="0">
              <a:uFill>
                <a:solidFill/>
              </a:uFill>
              <a:latin typeface="Gill Sans"/>
              <a:ea typeface="Gill Sans"/>
              <a:cs typeface="Gill Sans"/>
              <a:sym typeface="Gill Sans"/>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 RPC </a:t>
            </a:r>
            <a:r>
              <a:rPr lang="en-US" dirty="0" err="1" smtClean="0"/>
              <a:t>vs</a:t>
            </a:r>
            <a:r>
              <a:rPr lang="en-US" dirty="0" smtClean="0"/>
              <a:t> Messaging</a:t>
            </a:r>
            <a:endParaRPr lang="en-US" dirty="0"/>
          </a:p>
        </p:txBody>
      </p:sp>
      <p:sp>
        <p:nvSpPr>
          <p:cNvPr id="16" name="Content Placeholder 15"/>
          <p:cNvSpPr>
            <a:spLocks noGrp="1"/>
          </p:cNvSpPr>
          <p:nvPr>
            <p:ph idx="1"/>
          </p:nvPr>
        </p:nvSpPr>
        <p:spPr>
          <a:xfrm>
            <a:off x="107950" y="4491867"/>
            <a:ext cx="8915400" cy="2160591"/>
          </a:xfrm>
        </p:spPr>
        <p:txBody>
          <a:bodyPr>
            <a:normAutofit lnSpcReduction="10000"/>
          </a:bodyPr>
          <a:lstStyle/>
          <a:p>
            <a:r>
              <a:rPr lang="en-US" dirty="0" smtClean="0"/>
              <a:t>With RPC, threads are allocated with load</a:t>
            </a:r>
          </a:p>
          <a:p>
            <a:pPr lvl="1"/>
            <a:r>
              <a:rPr lang="en-US" dirty="0" smtClean="0"/>
              <a:t>With messaging, threads are independent</a:t>
            </a:r>
          </a:p>
          <a:p>
            <a:pPr lvl="1"/>
            <a:r>
              <a:rPr lang="en-US" dirty="0" smtClean="0"/>
              <a:t>Difference based on blocking nature of </a:t>
            </a:r>
            <a:r>
              <a:rPr lang="en-US" dirty="0" err="1" smtClean="0"/>
              <a:t>comms</a:t>
            </a:r>
            <a:r>
              <a:rPr lang="en-US" dirty="0" smtClean="0"/>
              <a:t>.</a:t>
            </a:r>
          </a:p>
          <a:p>
            <a:r>
              <a:rPr lang="en-US" dirty="0" smtClean="0"/>
              <a:t>Memory, DB locks, held longer with RPC</a:t>
            </a:r>
            <a:endParaRPr lang="en-US" dirty="0"/>
          </a:p>
        </p:txBody>
      </p:sp>
      <p:grpSp>
        <p:nvGrpSpPr>
          <p:cNvPr id="6" name="Group 5"/>
          <p:cNvGrpSpPr/>
          <p:nvPr/>
        </p:nvGrpSpPr>
        <p:grpSpPr>
          <a:xfrm>
            <a:off x="1817094" y="1790412"/>
            <a:ext cx="3297821" cy="2468880"/>
            <a:chOff x="882150" y="1533560"/>
            <a:chExt cx="3297821" cy="2468880"/>
          </a:xfrm>
        </p:grpSpPr>
        <p:sp>
          <p:nvSpPr>
            <p:cNvPr id="4" name="Line 10"/>
            <p:cNvSpPr>
              <a:spLocks noChangeShapeType="1"/>
            </p:cNvSpPr>
            <p:nvPr/>
          </p:nvSpPr>
          <p:spPr bwMode="auto">
            <a:xfrm flipV="1">
              <a:off x="882150" y="1533560"/>
              <a:ext cx="0" cy="2468880"/>
            </a:xfrm>
            <a:prstGeom prst="line">
              <a:avLst/>
            </a:prstGeom>
            <a:noFill/>
            <a:ln w="38100">
              <a:solidFill>
                <a:schemeClr val="accent1"/>
              </a:solidFill>
              <a:prstDash val="solid"/>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5" name="Line 10"/>
            <p:cNvSpPr>
              <a:spLocks noChangeShapeType="1"/>
            </p:cNvSpPr>
            <p:nvPr/>
          </p:nvSpPr>
          <p:spPr bwMode="auto">
            <a:xfrm rot="5400000" flipV="1">
              <a:off x="2534051" y="2342994"/>
              <a:ext cx="0" cy="3291840"/>
            </a:xfrm>
            <a:prstGeom prst="line">
              <a:avLst/>
            </a:prstGeom>
            <a:noFill/>
            <a:ln w="38100">
              <a:solidFill>
                <a:schemeClr val="accent1"/>
              </a:solidFill>
              <a:prstDash val="solid"/>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grpSp>
      <p:sp>
        <p:nvSpPr>
          <p:cNvPr id="7" name="TextBox 6"/>
          <p:cNvSpPr txBox="1"/>
          <p:nvPr/>
        </p:nvSpPr>
        <p:spPr>
          <a:xfrm>
            <a:off x="904121" y="1171252"/>
            <a:ext cx="1688091" cy="461665"/>
          </a:xfrm>
          <a:prstGeom prst="rect">
            <a:avLst/>
          </a:prstGeom>
          <a:noFill/>
        </p:spPr>
        <p:txBody>
          <a:bodyPr wrap="none" rtlCol="0">
            <a:spAutoFit/>
          </a:bodyPr>
          <a:lstStyle/>
          <a:p>
            <a:r>
              <a:rPr lang="en-US" sz="2400" b="0" dirty="0" smtClean="0"/>
              <a:t>Throughput</a:t>
            </a:r>
            <a:endParaRPr lang="en-US" sz="2400" b="0" dirty="0"/>
          </a:p>
        </p:txBody>
      </p:sp>
      <p:sp>
        <p:nvSpPr>
          <p:cNvPr id="8" name="TextBox 7"/>
          <p:cNvSpPr txBox="1"/>
          <p:nvPr/>
        </p:nvSpPr>
        <p:spPr>
          <a:xfrm>
            <a:off x="5176458" y="3964111"/>
            <a:ext cx="833883" cy="461665"/>
          </a:xfrm>
          <a:prstGeom prst="rect">
            <a:avLst/>
          </a:prstGeom>
          <a:noFill/>
        </p:spPr>
        <p:txBody>
          <a:bodyPr wrap="none" rtlCol="0">
            <a:spAutoFit/>
          </a:bodyPr>
          <a:lstStyle/>
          <a:p>
            <a:r>
              <a:rPr lang="en-US" sz="2400" b="0" dirty="0" smtClean="0"/>
              <a:t>Load</a:t>
            </a:r>
            <a:endParaRPr lang="en-US" sz="2400" b="0" dirty="0"/>
          </a:p>
        </p:txBody>
      </p:sp>
      <p:sp>
        <p:nvSpPr>
          <p:cNvPr id="10" name="Freeform 9"/>
          <p:cNvSpPr/>
          <p:nvPr/>
        </p:nvSpPr>
        <p:spPr bwMode="auto">
          <a:xfrm>
            <a:off x="1910988" y="2361341"/>
            <a:ext cx="2948684" cy="1779142"/>
          </a:xfrm>
          <a:custGeom>
            <a:avLst/>
            <a:gdLst>
              <a:gd name="connsiteX0" fmla="*/ 0 w 2948684"/>
              <a:gd name="connsiteY0" fmla="*/ 1779142 h 1779142"/>
              <a:gd name="connsiteX1" fmla="*/ 1510302 w 2948684"/>
              <a:gd name="connsiteY1" fmla="*/ 330486 h 1779142"/>
              <a:gd name="connsiteX2" fmla="*/ 2013735 w 2948684"/>
              <a:gd name="connsiteY2" fmla="*/ 83906 h 1779142"/>
              <a:gd name="connsiteX3" fmla="*/ 2537717 w 2948684"/>
              <a:gd name="connsiteY3" fmla="*/ 268841 h 1779142"/>
              <a:gd name="connsiteX4" fmla="*/ 2948684 w 2948684"/>
              <a:gd name="connsiteY4" fmla="*/ 1696949 h 1779142"/>
              <a:gd name="connsiteX5" fmla="*/ 2948684 w 2948684"/>
              <a:gd name="connsiteY5" fmla="*/ 1696949 h 1779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8684" h="1779142">
                <a:moveTo>
                  <a:pt x="0" y="1779142"/>
                </a:moveTo>
                <a:cubicBezTo>
                  <a:pt x="587340" y="1196083"/>
                  <a:pt x="1174680" y="613025"/>
                  <a:pt x="1510302" y="330486"/>
                </a:cubicBezTo>
                <a:cubicBezTo>
                  <a:pt x="1845924" y="47947"/>
                  <a:pt x="1842499" y="94180"/>
                  <a:pt x="2013735" y="83906"/>
                </a:cubicBezTo>
                <a:cubicBezTo>
                  <a:pt x="2184971" y="73632"/>
                  <a:pt x="2381892" y="0"/>
                  <a:pt x="2537717" y="268841"/>
                </a:cubicBezTo>
                <a:cubicBezTo>
                  <a:pt x="2693542" y="537682"/>
                  <a:pt x="2948684" y="1696949"/>
                  <a:pt x="2948684" y="1696949"/>
                </a:cubicBezTo>
                <a:lnTo>
                  <a:pt x="2948684" y="1696949"/>
                </a:lnTo>
              </a:path>
            </a:pathLst>
          </a:custGeom>
          <a:noFill/>
          <a:ln w="38100" cap="flat" cmpd="sng" algn="ctr">
            <a:solidFill>
              <a:schemeClr val="bg1">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1" name="TextBox 10"/>
          <p:cNvSpPr txBox="1"/>
          <p:nvPr/>
        </p:nvSpPr>
        <p:spPr>
          <a:xfrm>
            <a:off x="5731263" y="2895598"/>
            <a:ext cx="744114" cy="461665"/>
          </a:xfrm>
          <a:prstGeom prst="rect">
            <a:avLst/>
          </a:prstGeom>
          <a:noFill/>
        </p:spPr>
        <p:txBody>
          <a:bodyPr wrap="none" rtlCol="0">
            <a:spAutoFit/>
          </a:bodyPr>
          <a:lstStyle/>
          <a:p>
            <a:r>
              <a:rPr lang="en-US" sz="2400" b="0" dirty="0" smtClean="0">
                <a:solidFill>
                  <a:schemeClr val="bg1">
                    <a:lumMod val="40000"/>
                    <a:lumOff val="60000"/>
                  </a:schemeClr>
                </a:solidFill>
              </a:rPr>
              <a:t>RPC</a:t>
            </a:r>
            <a:endParaRPr lang="en-US" sz="2400" b="0" dirty="0">
              <a:solidFill>
                <a:schemeClr val="bg1">
                  <a:lumMod val="40000"/>
                  <a:lumOff val="60000"/>
                </a:schemeClr>
              </a:solidFill>
            </a:endParaRPr>
          </a:p>
        </p:txBody>
      </p:sp>
      <p:sp>
        <p:nvSpPr>
          <p:cNvPr id="12" name="Freeform 11"/>
          <p:cNvSpPr/>
          <p:nvPr/>
        </p:nvSpPr>
        <p:spPr bwMode="auto">
          <a:xfrm rot="21394338">
            <a:off x="1944880" y="2277992"/>
            <a:ext cx="2897313" cy="1811028"/>
          </a:xfrm>
          <a:custGeom>
            <a:avLst/>
            <a:gdLst>
              <a:gd name="connsiteX0" fmla="*/ 0 w 3328827"/>
              <a:gd name="connsiteY0" fmla="*/ 1970926 h 1970926"/>
              <a:gd name="connsiteX1" fmla="*/ 1880170 w 3328827"/>
              <a:gd name="connsiteY1" fmla="*/ 296238 h 1970926"/>
              <a:gd name="connsiteX2" fmla="*/ 3328827 w 3328827"/>
              <a:gd name="connsiteY2" fmla="*/ 193497 h 1970926"/>
              <a:gd name="connsiteX0" fmla="*/ 0 w 3328827"/>
              <a:gd name="connsiteY0" fmla="*/ 2004143 h 2004143"/>
              <a:gd name="connsiteX1" fmla="*/ 1438381 w 3328827"/>
              <a:gd name="connsiteY1" fmla="*/ 296238 h 2004143"/>
              <a:gd name="connsiteX2" fmla="*/ 3328827 w 3328827"/>
              <a:gd name="connsiteY2" fmla="*/ 226714 h 2004143"/>
              <a:gd name="connsiteX0" fmla="*/ 0 w 2897313"/>
              <a:gd name="connsiteY0" fmla="*/ 2062412 h 2062412"/>
              <a:gd name="connsiteX1" fmla="*/ 1438381 w 2897313"/>
              <a:gd name="connsiteY1" fmla="*/ 354507 h 2062412"/>
              <a:gd name="connsiteX2" fmla="*/ 2897313 w 2897313"/>
              <a:gd name="connsiteY2" fmla="*/ 96749 h 2062412"/>
            </a:gdLst>
            <a:ahLst/>
            <a:cxnLst>
              <a:cxn ang="0">
                <a:pos x="connsiteX0" y="connsiteY0"/>
              </a:cxn>
              <a:cxn ang="0">
                <a:pos x="connsiteX1" y="connsiteY1"/>
              </a:cxn>
              <a:cxn ang="0">
                <a:pos x="connsiteX2" y="connsiteY2"/>
              </a:cxn>
            </a:cxnLst>
            <a:rect l="l" t="t" r="r" b="b"/>
            <a:pathLst>
              <a:path w="2897313" h="2062412">
                <a:moveTo>
                  <a:pt x="0" y="2062412"/>
                </a:moveTo>
                <a:cubicBezTo>
                  <a:pt x="662683" y="1373187"/>
                  <a:pt x="955496" y="682117"/>
                  <a:pt x="1438381" y="354507"/>
                </a:cubicBezTo>
                <a:cubicBezTo>
                  <a:pt x="1921266" y="26897"/>
                  <a:pt x="2450386" y="0"/>
                  <a:pt x="2897313" y="96749"/>
                </a:cubicBezTo>
              </a:path>
            </a:pathLst>
          </a:cu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200" b="1" i="0" u="none" strike="noStrike" cap="none" normalizeH="0" baseline="0" smtClean="0">
              <a:ln>
                <a:noFill/>
              </a:ln>
              <a:solidFill>
                <a:schemeClr val="tx1"/>
              </a:solidFill>
              <a:effectLst>
                <a:outerShdw blurRad="38100" dist="38100" dir="2700000" algn="tl">
                  <a:srgbClr val="000000">
                    <a:alpha val="43137"/>
                  </a:srgbClr>
                </a:outerShdw>
              </a:effectLst>
              <a:latin typeface="Franklin Gothic Medium" pitchFamily="34" charset="0"/>
            </a:endParaRPr>
          </a:p>
        </p:txBody>
      </p:sp>
      <p:sp>
        <p:nvSpPr>
          <p:cNvPr id="13" name="Line 10"/>
          <p:cNvSpPr>
            <a:spLocks noChangeShapeType="1"/>
          </p:cNvSpPr>
          <p:nvPr/>
        </p:nvSpPr>
        <p:spPr bwMode="auto">
          <a:xfrm rot="5400000" flipV="1">
            <a:off x="5063729" y="1944525"/>
            <a:ext cx="0" cy="660400"/>
          </a:xfrm>
          <a:prstGeom prst="line">
            <a:avLst/>
          </a:prstGeom>
          <a:noFill/>
          <a:ln w="38100">
            <a:solidFill>
              <a:srgbClr val="00FF00"/>
            </a:solidFill>
            <a:prstDash val="sysDot"/>
            <a:round/>
            <a:headEnd/>
            <a:tailEnd type="stealth" w="lg" len="lg"/>
          </a:ln>
          <a:effectLst/>
        </p:spPr>
        <p:txBody>
          <a:bodyPr/>
          <a:lstStyle/>
          <a:p>
            <a:pPr>
              <a:defRPr/>
            </a:pPr>
            <a:endParaRPr lang="en-GB">
              <a:effectLst>
                <a:outerShdw blurRad="38100" dist="38100" dir="2700000" algn="tl">
                  <a:srgbClr val="000000">
                    <a:alpha val="43137"/>
                  </a:srgbClr>
                </a:outerShdw>
              </a:effectLst>
            </a:endParaRPr>
          </a:p>
        </p:txBody>
      </p:sp>
      <p:sp>
        <p:nvSpPr>
          <p:cNvPr id="14" name="TextBox 13"/>
          <p:cNvSpPr txBox="1"/>
          <p:nvPr/>
        </p:nvSpPr>
        <p:spPr>
          <a:xfrm>
            <a:off x="5698728" y="2000035"/>
            <a:ext cx="1598515" cy="461665"/>
          </a:xfrm>
          <a:prstGeom prst="rect">
            <a:avLst/>
          </a:prstGeom>
          <a:noFill/>
        </p:spPr>
        <p:txBody>
          <a:bodyPr wrap="none" rtlCol="0">
            <a:spAutoFit/>
          </a:bodyPr>
          <a:lstStyle/>
          <a:p>
            <a:r>
              <a:rPr lang="en-US" sz="2400" b="0" dirty="0" smtClean="0">
                <a:solidFill>
                  <a:srgbClr val="00FF00"/>
                </a:solidFill>
              </a:rPr>
              <a:t>Messaging</a:t>
            </a:r>
            <a:endParaRPr lang="en-US" sz="2400" b="0" dirty="0">
              <a:solidFill>
                <a:srgbClr val="00FF00"/>
              </a:solidFill>
            </a:endParaRPr>
          </a:p>
        </p:txBody>
      </p:sp>
    </p:spTree>
    <p:extLst>
      <p:ext uri="{BB962C8B-B14F-4D97-AF65-F5344CB8AC3E}">
        <p14:creationId xmlns:p14="http://schemas.microsoft.com/office/powerpoint/2010/main" val="288810961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pPr eaLnBrk="1" hangingPunct="1">
              <a:defRPr/>
            </a:pPr>
            <a:r>
              <a:rPr lang="en-US" smtClean="0"/>
              <a:t>Asynchronous Messaging</a:t>
            </a:r>
          </a:p>
        </p:txBody>
      </p:sp>
      <p:sp>
        <p:nvSpPr>
          <p:cNvPr id="355331" name="Rectangle 3"/>
          <p:cNvSpPr>
            <a:spLocks noGrp="1" noChangeArrowheads="1"/>
          </p:cNvSpPr>
          <p:nvPr>
            <p:ph type="body" idx="1"/>
          </p:nvPr>
        </p:nvSpPr>
        <p:spPr>
          <a:xfrm>
            <a:off x="107950" y="1584325"/>
            <a:ext cx="9036050" cy="3821113"/>
          </a:xfrm>
        </p:spPr>
        <p:txBody>
          <a:bodyPr>
            <a:normAutofit lnSpcReduction="10000"/>
          </a:bodyPr>
          <a:lstStyle/>
          <a:p>
            <a:pPr marL="342900" indent="-342900" eaLnBrk="1" hangingPunct="1">
              <a:defRPr/>
            </a:pPr>
            <a:r>
              <a:rPr lang="en-US" smtClean="0"/>
              <a:t>It’s all about one-way, fire &amp; forget messages</a:t>
            </a:r>
          </a:p>
          <a:p>
            <a:pPr marL="342900" indent="-342900" eaLnBrk="1" hangingPunct="1">
              <a:defRPr/>
            </a:pPr>
            <a:endParaRPr lang="en-US" smtClean="0"/>
          </a:p>
          <a:p>
            <a:pPr marL="342900" indent="-342900" eaLnBrk="1" hangingPunct="1">
              <a:defRPr/>
            </a:pPr>
            <a:r>
              <a:rPr lang="en-US" smtClean="0"/>
              <a:t>Everything is built on top of it</a:t>
            </a:r>
          </a:p>
          <a:p>
            <a:pPr marL="342900" indent="-342900" eaLnBrk="1" hangingPunct="1">
              <a:defRPr/>
            </a:pPr>
            <a:endParaRPr lang="en-US" smtClean="0"/>
          </a:p>
          <a:p>
            <a:pPr marL="742950" lvl="1" indent="-285750" eaLnBrk="1" hangingPunct="1">
              <a:defRPr/>
            </a:pPr>
            <a:r>
              <a:rPr lang="en-US" smtClean="0"/>
              <a:t>Return Address pattern</a:t>
            </a:r>
          </a:p>
          <a:p>
            <a:pPr marL="742950" lvl="1" indent="-285750" eaLnBrk="1" hangingPunct="1">
              <a:defRPr/>
            </a:pPr>
            <a:r>
              <a:rPr lang="en-US" smtClean="0"/>
              <a:t>Correlated Request/Response</a:t>
            </a:r>
          </a:p>
          <a:p>
            <a:pPr marL="742950" lvl="1" indent="-285750" eaLnBrk="1" hangingPunct="1">
              <a:defRPr/>
            </a:pPr>
            <a:r>
              <a:rPr lang="en-US" smtClean="0"/>
              <a:t>Publish/Subscribe</a:t>
            </a:r>
          </a:p>
        </p:txBody>
      </p:sp>
    </p:spTree>
    <p:extLst>
      <p:ext uri="{BB962C8B-B14F-4D97-AF65-F5344CB8AC3E}">
        <p14:creationId xmlns:p14="http://schemas.microsoft.com/office/powerpoint/2010/main" val="137897579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pPr eaLnBrk="1" hangingPunct="1">
              <a:defRPr/>
            </a:pPr>
            <a:r>
              <a:rPr lang="en-US" smtClean="0"/>
              <a:t>One-way, fire &amp; forget messaging</a:t>
            </a:r>
          </a:p>
        </p:txBody>
      </p:sp>
      <p:sp>
        <p:nvSpPr>
          <p:cNvPr id="359429" name="Line 5"/>
          <p:cNvSpPr>
            <a:spLocks noChangeShapeType="1"/>
          </p:cNvSpPr>
          <p:nvPr/>
        </p:nvSpPr>
        <p:spPr bwMode="auto">
          <a:xfrm>
            <a:off x="3035300" y="2603500"/>
            <a:ext cx="3238500" cy="0"/>
          </a:xfrm>
          <a:prstGeom prst="line">
            <a:avLst/>
          </a:prstGeom>
          <a:noFill/>
          <a:ln w="57150">
            <a:solidFill>
              <a:srgbClr val="FFCC00"/>
            </a:solidFill>
            <a:round/>
            <a:headEnd/>
            <a:tailEnd type="stealth" w="lg" len="lg"/>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59430" name="Rectangle 6"/>
          <p:cNvSpPr>
            <a:spLocks noChangeArrowheads="1"/>
          </p:cNvSpPr>
          <p:nvPr/>
        </p:nvSpPr>
        <p:spPr bwMode="auto">
          <a:xfrm>
            <a:off x="3721100" y="2044700"/>
            <a:ext cx="1600200" cy="1181100"/>
          </a:xfrm>
          <a:prstGeom prst="rect">
            <a:avLst/>
          </a:prstGeom>
          <a:solidFill>
            <a:srgbClr val="C0C0C0"/>
          </a:solidFill>
          <a:ln w="25400">
            <a:solidFill>
              <a:schemeClr val="bg2"/>
            </a:solidFill>
            <a:miter lim="800000"/>
            <a:headEnd/>
            <a:tailEnd/>
          </a:ln>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59431" name="Line 7"/>
          <p:cNvSpPr>
            <a:spLocks noChangeShapeType="1"/>
          </p:cNvSpPr>
          <p:nvPr/>
        </p:nvSpPr>
        <p:spPr bwMode="auto">
          <a:xfrm>
            <a:off x="3721100" y="2044700"/>
            <a:ext cx="584200" cy="8509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2" name="Line 8"/>
          <p:cNvSpPr>
            <a:spLocks noChangeShapeType="1"/>
          </p:cNvSpPr>
          <p:nvPr/>
        </p:nvSpPr>
        <p:spPr bwMode="auto">
          <a:xfrm flipV="1">
            <a:off x="4711700" y="2044700"/>
            <a:ext cx="596900" cy="83820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3" name="Line 9"/>
          <p:cNvSpPr>
            <a:spLocks noChangeShapeType="1"/>
          </p:cNvSpPr>
          <p:nvPr/>
        </p:nvSpPr>
        <p:spPr bwMode="auto">
          <a:xfrm>
            <a:off x="4305300" y="2895600"/>
            <a:ext cx="419100" cy="0"/>
          </a:xfrm>
          <a:prstGeom prst="line">
            <a:avLst/>
          </a:prstGeom>
          <a:noFill/>
          <a:ln w="25400">
            <a:solidFill>
              <a:schemeClr val="bg2"/>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4" name="Line 10"/>
          <p:cNvSpPr>
            <a:spLocks noChangeShapeType="1"/>
          </p:cNvSpPr>
          <p:nvPr/>
        </p:nvSpPr>
        <p:spPr bwMode="auto">
          <a:xfrm flipV="1">
            <a:off x="3721100" y="2730500"/>
            <a:ext cx="457200" cy="4826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5" name="Line 11"/>
          <p:cNvSpPr>
            <a:spLocks noChangeShapeType="1"/>
          </p:cNvSpPr>
          <p:nvPr/>
        </p:nvSpPr>
        <p:spPr bwMode="auto">
          <a:xfrm>
            <a:off x="4838700" y="2755900"/>
            <a:ext cx="469900" cy="431800"/>
          </a:xfrm>
          <a:prstGeom prst="line">
            <a:avLst/>
          </a:prstGeom>
          <a:noFill/>
          <a:ln w="12700">
            <a:solidFill>
              <a:srgbClr val="808080"/>
            </a:solidFill>
            <a:round/>
            <a:headEnd/>
            <a:tailEnd/>
          </a:ln>
          <a:effectLst/>
        </p:spPr>
        <p:txBody>
          <a:bodyPr/>
          <a:lstStyle/>
          <a:p>
            <a:pPr>
              <a:defRPr/>
            </a:pPr>
            <a:endParaRPr lang="en-GB">
              <a:effectLst>
                <a:outerShdw blurRad="38100" dist="38100" dir="2700000" algn="tl">
                  <a:srgbClr val="000000">
                    <a:alpha val="43137"/>
                  </a:srgbClr>
                </a:outerShdw>
              </a:effectLst>
            </a:endParaRPr>
          </a:p>
        </p:txBody>
      </p:sp>
      <p:sp>
        <p:nvSpPr>
          <p:cNvPr id="359437" name="Line 13"/>
          <p:cNvSpPr>
            <a:spLocks noChangeShapeType="1"/>
          </p:cNvSpPr>
          <p:nvPr/>
        </p:nvSpPr>
        <p:spPr bwMode="auto">
          <a:xfrm>
            <a:off x="6540500" y="2501900"/>
            <a:ext cx="0" cy="27432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9227" name="Text Box 14"/>
          <p:cNvSpPr txBox="1">
            <a:spLocks noChangeArrowheads="1"/>
          </p:cNvSpPr>
          <p:nvPr/>
        </p:nvSpPr>
        <p:spPr bwMode="auto">
          <a:xfrm>
            <a:off x="5854700" y="156210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Target Service</a:t>
            </a:r>
            <a:endParaRPr lang="en-US" sz="2000">
              <a:latin typeface="Arial" charset="0"/>
              <a:cs typeface="Arial" charset="0"/>
            </a:endParaRPr>
          </a:p>
        </p:txBody>
      </p:sp>
      <p:sp>
        <p:nvSpPr>
          <p:cNvPr id="9228" name="Text Box 19"/>
          <p:cNvSpPr txBox="1">
            <a:spLocks noChangeArrowheads="1"/>
          </p:cNvSpPr>
          <p:nvPr/>
        </p:nvSpPr>
        <p:spPr bwMode="auto">
          <a:xfrm>
            <a:off x="457200" y="2832100"/>
            <a:ext cx="2209800" cy="1006475"/>
          </a:xfrm>
          <a:prstGeom prst="rect">
            <a:avLst/>
          </a:prstGeom>
          <a:noFill/>
          <a:ln w="9525" algn="ctr">
            <a:noFill/>
            <a:miter lim="800000"/>
            <a:headEnd/>
            <a:tailEnd/>
          </a:ln>
        </p:spPr>
        <p:txBody>
          <a:bodyPr>
            <a:spAutoFit/>
          </a:bodyPr>
          <a:lstStyle/>
          <a:p>
            <a:pPr algn="ctr">
              <a:spcBef>
                <a:spcPct val="50000"/>
              </a:spcBef>
            </a:pPr>
            <a:r>
              <a:rPr lang="en-US" sz="2000">
                <a:latin typeface="Arial" charset="0"/>
                <a:cs typeface="Arial" charset="0"/>
              </a:rPr>
              <a:t>Sends, and keeps on working</a:t>
            </a:r>
          </a:p>
        </p:txBody>
      </p:sp>
      <p:sp>
        <p:nvSpPr>
          <p:cNvPr id="9229" name="Text Box 20"/>
          <p:cNvSpPr txBox="1">
            <a:spLocks noChangeArrowheads="1"/>
          </p:cNvSpPr>
          <p:nvPr/>
        </p:nvSpPr>
        <p:spPr bwMode="auto">
          <a:xfrm>
            <a:off x="2057400" y="1574800"/>
            <a:ext cx="1333500" cy="711200"/>
          </a:xfrm>
          <a:prstGeom prst="rect">
            <a:avLst/>
          </a:prstGeom>
          <a:solidFill>
            <a:srgbClr val="74C35F"/>
          </a:solidFill>
          <a:ln w="9525" algn="ctr">
            <a:solidFill>
              <a:srgbClr val="000000"/>
            </a:solidFill>
            <a:miter lim="800000"/>
            <a:headEnd/>
            <a:tailEnd/>
          </a:ln>
        </p:spPr>
        <p:txBody>
          <a:bodyPr>
            <a:spAutoFit/>
          </a:bodyPr>
          <a:lstStyle/>
          <a:p>
            <a:pPr algn="ctr">
              <a:spcBef>
                <a:spcPct val="50000"/>
              </a:spcBef>
            </a:pPr>
            <a:r>
              <a:rPr lang="en-US" sz="2000">
                <a:solidFill>
                  <a:srgbClr val="000000"/>
                </a:solidFill>
                <a:latin typeface="Arial" charset="0"/>
                <a:cs typeface="Arial" charset="0"/>
              </a:rPr>
              <a:t>Initiating Service</a:t>
            </a:r>
            <a:endParaRPr lang="en-US" sz="2000">
              <a:latin typeface="Arial" charset="0"/>
              <a:cs typeface="Arial" charset="0"/>
            </a:endParaRPr>
          </a:p>
        </p:txBody>
      </p:sp>
      <p:sp>
        <p:nvSpPr>
          <p:cNvPr id="359445" name="Line 21"/>
          <p:cNvSpPr>
            <a:spLocks noChangeShapeType="1"/>
          </p:cNvSpPr>
          <p:nvPr/>
        </p:nvSpPr>
        <p:spPr bwMode="auto">
          <a:xfrm>
            <a:off x="2705100" y="2514600"/>
            <a:ext cx="0" cy="2755900"/>
          </a:xfrm>
          <a:prstGeom prst="line">
            <a:avLst/>
          </a:prstGeom>
          <a:noFill/>
          <a:ln w="57150">
            <a:solidFill>
              <a:srgbClr val="FFCC00"/>
            </a:solidFill>
            <a:round/>
            <a:headEnd/>
            <a:tailEnd/>
          </a:ln>
          <a:effectLst>
            <a:outerShdw dist="35921" dir="2700000" algn="ctr" rotWithShape="0">
              <a:schemeClr val="bg2"/>
            </a:outerShdw>
          </a:effectLst>
        </p:spPr>
        <p:txBody>
          <a:bodyPr wrap="none" anchor="ctr"/>
          <a:lstStyle/>
          <a:p>
            <a:pPr>
              <a:defRPr/>
            </a:pPr>
            <a:endParaRPr lang="en-GB">
              <a:effectLst>
                <a:outerShdw blurRad="38100" dist="38100" dir="2700000" algn="tl">
                  <a:srgbClr val="000000">
                    <a:alpha val="43137"/>
                  </a:srgbClr>
                </a:outerShdw>
              </a:effectLst>
            </a:endParaRPr>
          </a:p>
        </p:txBody>
      </p:sp>
      <p:sp>
        <p:nvSpPr>
          <p:cNvPr id="359446" name="Rectangle 22"/>
          <p:cNvSpPr>
            <a:spLocks noGrp="1" noChangeArrowheads="1"/>
          </p:cNvSpPr>
          <p:nvPr>
            <p:ph type="body" idx="1"/>
          </p:nvPr>
        </p:nvSpPr>
        <p:spPr>
          <a:xfrm>
            <a:off x="107950" y="5743575"/>
            <a:ext cx="9036050" cy="1126462"/>
          </a:xfrm>
        </p:spPr>
        <p:txBody>
          <a:bodyPr>
            <a:normAutofit lnSpcReduction="10000"/>
          </a:bodyPr>
          <a:lstStyle/>
          <a:p>
            <a:pPr marL="342900" indent="-342900" algn="ctr" eaLnBrk="1" hangingPunct="1">
              <a:buFont typeface="Wingdings" pitchFamily="2" charset="2"/>
              <a:buNone/>
              <a:defRPr/>
            </a:pPr>
            <a:r>
              <a:rPr lang="en-US" dirty="0" smtClean="0"/>
              <a:t>Each message has an Id. </a:t>
            </a:r>
          </a:p>
          <a:p>
            <a:pPr marL="342900" indent="-342900" algn="ctr" eaLnBrk="1" hangingPunct="1">
              <a:buFont typeface="Wingdings" pitchFamily="2" charset="2"/>
              <a:buNone/>
              <a:defRPr/>
            </a:pPr>
            <a:r>
              <a:rPr lang="en-US" dirty="0" smtClean="0"/>
              <a:t>Seems simple, but there’s more to it.</a:t>
            </a:r>
          </a:p>
        </p:txBody>
      </p:sp>
      <p:sp>
        <p:nvSpPr>
          <p:cNvPr id="359447" name="Text Box 23"/>
          <p:cNvSpPr txBox="1">
            <a:spLocks noChangeArrowheads="1"/>
          </p:cNvSpPr>
          <p:nvPr/>
        </p:nvSpPr>
        <p:spPr bwMode="auto">
          <a:xfrm>
            <a:off x="3695700" y="2882900"/>
            <a:ext cx="1663700" cy="336550"/>
          </a:xfrm>
          <a:prstGeom prst="rect">
            <a:avLst/>
          </a:prstGeom>
          <a:noFill/>
          <a:ln w="9525" algn="ctr">
            <a:noFill/>
            <a:miter lim="800000"/>
            <a:headEnd/>
            <a:tailEnd/>
          </a:ln>
          <a:effectLst/>
        </p:spPr>
        <p:txBody>
          <a:bodyPr>
            <a:spAutoFit/>
          </a:bodyPr>
          <a:lstStyle/>
          <a:p>
            <a:pPr algn="ctr">
              <a:spcBef>
                <a:spcPct val="50000"/>
              </a:spcBef>
              <a:defRPr/>
            </a:pPr>
            <a:r>
              <a:rPr lang="en-US" sz="1600">
                <a:solidFill>
                  <a:srgbClr val="FF0000"/>
                </a:solidFill>
                <a:effectLst>
                  <a:outerShdw blurRad="38100" dist="38100" dir="2700000" algn="tl">
                    <a:srgbClr val="000000"/>
                  </a:outerShdw>
                </a:effectLst>
                <a:latin typeface="Arial" charset="0"/>
                <a:cs typeface="Arial" charset="0"/>
              </a:rPr>
              <a:t>Id</a:t>
            </a:r>
          </a:p>
        </p:txBody>
      </p:sp>
    </p:spTree>
    <p:extLst>
      <p:ext uri="{BB962C8B-B14F-4D97-AF65-F5344CB8AC3E}">
        <p14:creationId xmlns:p14="http://schemas.microsoft.com/office/powerpoint/2010/main" val="166133107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rot="16200000">
            <a:off x="2469950" y="3373066"/>
            <a:ext cx="4176000" cy="1588"/>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5" name="Picture 2" descr="C:\Documents and Settings\Udi Dahan\My Documents\My Pictures\work\rack.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643174" y="-24"/>
            <a:ext cx="4095750" cy="1314450"/>
          </a:xfrm>
          <a:prstGeom prst="rect">
            <a:avLst/>
          </a:prstGeom>
          <a:noFill/>
        </p:spPr>
      </p:pic>
      <p:pic>
        <p:nvPicPr>
          <p:cNvPr id="6" name="Picture 2" descr="C:\Documents and Settings\Udi Dahan\My Documents\My Pictures\work\rack.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795574" y="5543574"/>
            <a:ext cx="4095750" cy="1314450"/>
          </a:xfrm>
          <a:prstGeom prst="rect">
            <a:avLst/>
          </a:prstGeom>
          <a:noFill/>
        </p:spPr>
      </p:pic>
      <p:sp>
        <p:nvSpPr>
          <p:cNvPr id="7" name="Rectangle 6"/>
          <p:cNvSpPr/>
          <p:nvPr/>
        </p:nvSpPr>
        <p:spPr>
          <a:xfrm>
            <a:off x="2643174" y="500042"/>
            <a:ext cx="4071966" cy="714380"/>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MSMQ</a:t>
            </a:r>
          </a:p>
          <a:p>
            <a:pPr algn="ctr"/>
            <a:r>
              <a:rPr lang="en-US" sz="2000" b="1" dirty="0" smtClean="0"/>
              <a:t>Outgoing</a:t>
            </a:r>
            <a:r>
              <a:rPr lang="en-US" sz="2000" dirty="0" smtClean="0"/>
              <a:t>                          </a:t>
            </a:r>
            <a:r>
              <a:rPr lang="en-US" sz="2000" b="1" dirty="0" smtClean="0"/>
              <a:t>Incoming</a:t>
            </a:r>
            <a:endParaRPr lang="en-GB" sz="2000" b="1" dirty="0"/>
          </a:p>
        </p:txBody>
      </p:sp>
      <p:sp>
        <p:nvSpPr>
          <p:cNvPr id="8" name="Rounded Rectangle 7"/>
          <p:cNvSpPr/>
          <p:nvPr/>
        </p:nvSpPr>
        <p:spPr>
          <a:xfrm>
            <a:off x="3929058" y="0"/>
            <a:ext cx="1214446" cy="428628"/>
          </a:xfrm>
          <a:prstGeom prst="roundRect">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smtClean="0"/>
              <a:t>Server</a:t>
            </a:r>
          </a:p>
        </p:txBody>
      </p:sp>
      <p:sp>
        <p:nvSpPr>
          <p:cNvPr id="9" name="Rounded Rectangle 8"/>
          <p:cNvSpPr/>
          <p:nvPr/>
        </p:nvSpPr>
        <p:spPr>
          <a:xfrm>
            <a:off x="3929058" y="6357958"/>
            <a:ext cx="1214446"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smtClean="0"/>
              <a:t>Client</a:t>
            </a:r>
            <a:endParaRPr lang="en-GB" dirty="0"/>
          </a:p>
        </p:txBody>
      </p:sp>
      <p:sp>
        <p:nvSpPr>
          <p:cNvPr id="10" name="Rectangle 9"/>
          <p:cNvSpPr/>
          <p:nvPr/>
        </p:nvSpPr>
        <p:spPr>
          <a:xfrm>
            <a:off x="2714612" y="5500702"/>
            <a:ext cx="4071966" cy="714380"/>
          </a:xfrm>
          <a:prstGeom prst="rect">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MSMQ</a:t>
            </a:r>
          </a:p>
          <a:p>
            <a:pPr algn="ctr"/>
            <a:r>
              <a:rPr lang="en-US" sz="2000" b="1" dirty="0" smtClean="0"/>
              <a:t>Outgoing</a:t>
            </a:r>
            <a:r>
              <a:rPr lang="en-US" sz="2000" dirty="0" smtClean="0"/>
              <a:t>                          </a:t>
            </a:r>
            <a:r>
              <a:rPr lang="en-US" sz="2000" b="1" dirty="0" smtClean="0"/>
              <a:t>Incoming</a:t>
            </a:r>
            <a:endParaRPr lang="en-GB" sz="2000" b="1" dirty="0"/>
          </a:p>
        </p:txBody>
      </p:sp>
      <p:cxnSp>
        <p:nvCxnSpPr>
          <p:cNvPr id="11" name="Straight Arrow Connector 10"/>
          <p:cNvCxnSpPr/>
          <p:nvPr/>
        </p:nvCxnSpPr>
        <p:spPr>
          <a:xfrm rot="10800000">
            <a:off x="3357554" y="6143644"/>
            <a:ext cx="500066" cy="428628"/>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2178827" y="2250273"/>
            <a:ext cx="4714908" cy="2500330"/>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V="1">
            <a:off x="5072066" y="285728"/>
            <a:ext cx="642942" cy="500066"/>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Lightning Bolt 14"/>
          <p:cNvSpPr/>
          <p:nvPr/>
        </p:nvSpPr>
        <p:spPr>
          <a:xfrm>
            <a:off x="2428860" y="2428868"/>
            <a:ext cx="2071702" cy="928694"/>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ghtning Bolt 12"/>
          <p:cNvSpPr/>
          <p:nvPr/>
        </p:nvSpPr>
        <p:spPr>
          <a:xfrm>
            <a:off x="557251" y="0"/>
            <a:ext cx="2071702" cy="928694"/>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Lightning Bolt 16"/>
          <p:cNvSpPr/>
          <p:nvPr/>
        </p:nvSpPr>
        <p:spPr>
          <a:xfrm rot="19633349">
            <a:off x="3174713" y="10274"/>
            <a:ext cx="676863" cy="386618"/>
          </a:xfrm>
          <a:prstGeom prst="lightningBolt">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2"/>
          <p:cNvPicPr>
            <a:picLocks noChangeAspect="1" noChangeArrowheads="1"/>
          </p:cNvPicPr>
          <p:nvPr/>
        </p:nvPicPr>
        <p:blipFill>
          <a:blip r:embed="rId3" cstate="print"/>
          <a:srcRect l="21941" t="22493" r="22208" b="20516"/>
          <a:stretch>
            <a:fillRect/>
          </a:stretch>
        </p:blipFill>
        <p:spPr bwMode="auto">
          <a:xfrm>
            <a:off x="6944335" y="2948682"/>
            <a:ext cx="1317010" cy="1175902"/>
          </a:xfrm>
          <a:prstGeom prst="rect">
            <a:avLst/>
          </a:prstGeom>
          <a:noFill/>
          <a:ln w="9525">
            <a:noFill/>
            <a:miter lim="800000"/>
            <a:headEnd/>
            <a:tailEnd/>
          </a:ln>
          <a:effectLst/>
        </p:spPr>
      </p:pic>
      <p:sp>
        <p:nvSpPr>
          <p:cNvPr id="19" name="Rectangle 18"/>
          <p:cNvSpPr/>
          <p:nvPr/>
        </p:nvSpPr>
        <p:spPr>
          <a:xfrm>
            <a:off x="6266233" y="2241045"/>
            <a:ext cx="2560320" cy="731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rbel" pitchFamily="34" charset="0"/>
              </a:rPr>
              <a:t>Store and Forward</a:t>
            </a:r>
            <a:endParaRPr lang="en-GB" sz="2400" dirty="0">
              <a:latin typeface="Corbel" pitchFamily="34" charset="0"/>
            </a:endParaRPr>
          </a:p>
        </p:txBody>
      </p:sp>
      <p:sp>
        <p:nvSpPr>
          <p:cNvPr id="20" name="Rectangle 19"/>
          <p:cNvSpPr/>
          <p:nvPr/>
        </p:nvSpPr>
        <p:spPr>
          <a:xfrm>
            <a:off x="6267236" y="4119936"/>
            <a:ext cx="2560320" cy="731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Corbel" pitchFamily="34" charset="0"/>
              </a:rPr>
              <a:t>adds resilience</a:t>
            </a:r>
            <a:endParaRPr lang="en-GB" sz="2400" dirty="0" smtClean="0">
              <a:latin typeface="Corbel" pitchFamily="34" charset="0"/>
            </a:endParaRPr>
          </a:p>
        </p:txBody>
      </p:sp>
    </p:spTree>
    <p:extLst>
      <p:ext uri="{BB962C8B-B14F-4D97-AF65-F5344CB8AC3E}">
        <p14:creationId xmlns:p14="http://schemas.microsoft.com/office/powerpoint/2010/main" val="1413564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eaLnBrk="1" hangingPunct="1">
              <a:defRPr/>
            </a:pPr>
            <a:r>
              <a:rPr lang="en-US" dirty="0" smtClean="0"/>
              <a:t>Standard message handling</a:t>
            </a:r>
          </a:p>
        </p:txBody>
      </p:sp>
      <p:grpSp>
        <p:nvGrpSpPr>
          <p:cNvPr id="8" name="Group 6"/>
          <p:cNvGrpSpPr/>
          <p:nvPr/>
        </p:nvGrpSpPr>
        <p:grpSpPr>
          <a:xfrm>
            <a:off x="904541" y="1517861"/>
            <a:ext cx="7382354" cy="3232843"/>
            <a:chOff x="1618890" y="1380226"/>
            <a:chExt cx="2554932" cy="3232843"/>
          </a:xfrm>
          <a:solidFill>
            <a:srgbClr val="FFC000">
              <a:lumMod val="40000"/>
              <a:lumOff val="60000"/>
            </a:srgbClr>
          </a:solidFill>
        </p:grpSpPr>
        <p:sp>
          <p:nvSpPr>
            <p:cNvPr id="9" name="Rectangle 8"/>
            <p:cNvSpPr/>
            <p:nvPr/>
          </p:nvSpPr>
          <p:spPr bwMode="auto">
            <a:xfrm>
              <a:off x="1621766" y="1380226"/>
              <a:ext cx="2552056"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000000"/>
                  </a:solidFill>
                  <a:effectLst/>
                  <a:uLnTx/>
                  <a:uFillTx/>
                  <a:latin typeface="Consolas" pitchFamily="49" charset="0"/>
                </a:rPr>
                <a:t>Customer Service</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10" name="Rectangle 9"/>
            <p:cNvSpPr/>
            <p:nvPr/>
          </p:nvSpPr>
          <p:spPr bwMode="auto">
            <a:xfrm>
              <a:off x="1618890" y="1946693"/>
              <a:ext cx="2552056" cy="2666376"/>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dirty="0" smtClean="0">
                <a:ln>
                  <a:noFill/>
                </a:ln>
                <a:solidFill>
                  <a:srgbClr val="000000"/>
                </a:solidFill>
                <a:effectLst/>
                <a:uLnTx/>
                <a:uFillTx/>
                <a:latin typeface="Consolas" pitchFamily="49"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Consolas" pitchFamily="49" charset="0"/>
                </a:rPr>
                <a:t>void </a:t>
              </a:r>
              <a:r>
                <a:rPr kumimoji="0" lang="en-US" sz="2400" b="1" i="0" u="none" strike="noStrike" kern="0" cap="none" spc="0" normalizeH="0" baseline="0" noProof="0" dirty="0" err="1" smtClean="0">
                  <a:ln>
                    <a:noFill/>
                  </a:ln>
                  <a:solidFill>
                    <a:srgbClr val="000000"/>
                  </a:solidFill>
                  <a:effectLst/>
                  <a:uLnTx/>
                  <a:uFillTx/>
                  <a:latin typeface="Consolas" pitchFamily="49" charset="0"/>
                </a:rPr>
                <a:t>Change_Address</a:t>
              </a:r>
              <a:r>
                <a:rPr kumimoji="0" lang="en-US" sz="2400" b="1" i="0" u="none" strike="noStrike" kern="0" cap="none" spc="0" normalizeH="0" baseline="0" noProof="0" dirty="0" smtClean="0">
                  <a:ln>
                    <a:noFill/>
                  </a:ln>
                  <a:solidFill>
                    <a:srgbClr val="000000"/>
                  </a:solidFill>
                  <a:effectLst/>
                  <a:uLnTx/>
                  <a:uFillTx/>
                  <a:latin typeface="Consolas" pitchFamily="49" charset="0"/>
                </a:rPr>
                <a:t>(</a:t>
              </a:r>
              <a:r>
                <a:rPr kumimoji="0" lang="en-US" sz="2400" b="1" i="0" u="none" strike="noStrike" kern="0" cap="none" spc="0" normalizeH="0" baseline="0" noProof="0" dirty="0" err="1" smtClean="0">
                  <a:ln>
                    <a:noFill/>
                  </a:ln>
                  <a:solidFill>
                    <a:srgbClr val="000000"/>
                  </a:solidFill>
                  <a:effectLst/>
                  <a:uLnTx/>
                  <a:uFillTx/>
                  <a:latin typeface="Consolas" pitchFamily="49" charset="0"/>
                </a:rPr>
                <a:t>Guid</a:t>
              </a:r>
              <a:r>
                <a:rPr kumimoji="0" lang="en-US" sz="2400" b="1" i="0" u="none" strike="noStrike" kern="0" cap="none" spc="0" normalizeH="0" baseline="0" noProof="0" dirty="0" smtClean="0">
                  <a:ln>
                    <a:noFill/>
                  </a:ln>
                  <a:solidFill>
                    <a:srgbClr val="000000"/>
                  </a:solidFill>
                  <a:effectLst/>
                  <a:uLnTx/>
                  <a:uFillTx/>
                  <a:latin typeface="Consolas" pitchFamily="49" charset="0"/>
                </a:rPr>
                <a:t> id, Address a);</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Consolas" pitchFamily="49"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srgbClr val="000000"/>
                  </a:solidFill>
                  <a:effectLst/>
                  <a:uLnTx/>
                  <a:uFillTx/>
                  <a:latin typeface="Consolas" pitchFamily="49" charset="0"/>
                </a:rPr>
                <a:t>void </a:t>
              </a:r>
              <a:r>
                <a:rPr kumimoji="0" lang="en-US" sz="2400" b="1" i="0" u="none" strike="noStrike" kern="0" cap="none" spc="0" normalizeH="0" baseline="0" noProof="0" dirty="0" err="1" smtClean="0">
                  <a:ln>
                    <a:noFill/>
                  </a:ln>
                  <a:solidFill>
                    <a:srgbClr val="000000"/>
                  </a:solidFill>
                  <a:effectLst/>
                  <a:uLnTx/>
                  <a:uFillTx/>
                  <a:latin typeface="Consolas" pitchFamily="49" charset="0"/>
                </a:rPr>
                <a:t>Make_Preferred</a:t>
              </a:r>
              <a:r>
                <a:rPr kumimoji="0" lang="en-US" sz="2400" b="1" i="0" u="none" strike="noStrike" kern="0" cap="none" spc="0" normalizeH="0" baseline="0" noProof="0" dirty="0" smtClean="0">
                  <a:ln>
                    <a:noFill/>
                  </a:ln>
                  <a:solidFill>
                    <a:srgbClr val="000000"/>
                  </a:solidFill>
                  <a:effectLst/>
                  <a:uLnTx/>
                  <a:uFillTx/>
                  <a:latin typeface="Consolas" pitchFamily="49" charset="0"/>
                </a:rPr>
                <a:t>(</a:t>
              </a:r>
              <a:r>
                <a:rPr kumimoji="0" lang="en-US" sz="2400" b="1" i="0" u="none" strike="noStrike" kern="0" cap="none" spc="0" normalizeH="0" baseline="0" noProof="0" dirty="0" err="1" smtClean="0">
                  <a:ln>
                    <a:noFill/>
                  </a:ln>
                  <a:solidFill>
                    <a:srgbClr val="000000"/>
                  </a:solidFill>
                  <a:effectLst/>
                  <a:uLnTx/>
                  <a:uFillTx/>
                  <a:latin typeface="Consolas" pitchFamily="49" charset="0"/>
                </a:rPr>
                <a:t>Guid</a:t>
              </a:r>
              <a:r>
                <a:rPr kumimoji="0" lang="en-US" sz="2400" b="1" i="0" u="none" strike="noStrike" kern="0" cap="none" spc="0" normalizeH="0" baseline="0" noProof="0" dirty="0" smtClean="0">
                  <a:ln>
                    <a:noFill/>
                  </a:ln>
                  <a:solidFill>
                    <a:srgbClr val="000000"/>
                  </a:solidFill>
                  <a:effectLst/>
                  <a:uLnTx/>
                  <a:uFillTx/>
                  <a:latin typeface="Consolas" pitchFamily="49" charset="0"/>
                </a:rPr>
                <a:t> id);</a:t>
              </a:r>
            </a:p>
            <a:p>
              <a:pPr marL="0" marR="0" lvl="0" indent="0"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Consolas" pitchFamily="49" charset="0"/>
              </a:endParaRPr>
            </a:p>
            <a:p>
              <a:pPr marL="0" marR="0" lvl="0" indent="0" defTabSz="914400" rtl="0" eaLnBrk="1" fontAlgn="base" latinLnBrk="0" hangingPunct="1">
                <a:lnSpc>
                  <a:spcPct val="100000"/>
                </a:lnSpc>
                <a:spcBef>
                  <a:spcPct val="0"/>
                </a:spcBef>
                <a:spcAft>
                  <a:spcPct val="0"/>
                </a:spcAft>
                <a:buClrTx/>
                <a:buSzTx/>
                <a:buFontTx/>
                <a:buNone/>
                <a:tabLst/>
                <a:defRPr/>
              </a:pPr>
              <a:r>
                <a:rPr kumimoji="0" lang="en-US" sz="2400" i="0" u="none" strike="noStrike" kern="0" cap="none" spc="0" normalizeH="0" baseline="0" noProof="0" dirty="0" smtClean="0">
                  <a:ln>
                    <a:noFill/>
                  </a:ln>
                  <a:solidFill>
                    <a:srgbClr val="000000"/>
                  </a:solidFill>
                  <a:effectLst/>
                  <a:uLnTx/>
                  <a:uFillTx/>
                  <a:latin typeface="Consolas" pitchFamily="49" charset="0"/>
                </a:rPr>
                <a:t>void </a:t>
              </a:r>
              <a:r>
                <a:rPr kumimoji="0" lang="en-US" sz="2400" i="0" u="none" strike="noStrike" kern="0" cap="none" spc="0" normalizeH="0" baseline="0" noProof="0" dirty="0" err="1" smtClean="0">
                  <a:ln>
                    <a:noFill/>
                  </a:ln>
                  <a:solidFill>
                    <a:srgbClr val="000000"/>
                  </a:solidFill>
                  <a:effectLst/>
                  <a:uLnTx/>
                  <a:uFillTx/>
                  <a:latin typeface="Consolas" pitchFamily="49" charset="0"/>
                </a:rPr>
                <a:t>Change_Credit</a:t>
              </a:r>
              <a:r>
                <a:rPr kumimoji="0" lang="en-US" sz="2400" i="0" u="none" strike="noStrike" kern="0" cap="none" spc="0" normalizeH="0" baseline="0" noProof="0" dirty="0" smtClean="0">
                  <a:ln>
                    <a:noFill/>
                  </a:ln>
                  <a:solidFill>
                    <a:srgbClr val="000000"/>
                  </a:solidFill>
                  <a:effectLst/>
                  <a:uLnTx/>
                  <a:uFillTx/>
                  <a:latin typeface="Consolas" pitchFamily="49" charset="0"/>
                </a:rPr>
                <a:t>(</a:t>
              </a:r>
              <a:r>
                <a:rPr kumimoji="0" lang="en-US" sz="2400" i="0" u="none" strike="noStrike" kern="0" cap="none" spc="0" normalizeH="0" baseline="0" noProof="0" dirty="0" err="1" smtClean="0">
                  <a:ln>
                    <a:noFill/>
                  </a:ln>
                  <a:solidFill>
                    <a:srgbClr val="000000"/>
                  </a:solidFill>
                  <a:effectLst/>
                  <a:uLnTx/>
                  <a:uFillTx/>
                  <a:latin typeface="Consolas" pitchFamily="49" charset="0"/>
                </a:rPr>
                <a:t>Guid</a:t>
              </a:r>
              <a:r>
                <a:rPr kumimoji="0" lang="en-US" sz="2400" i="0" u="none" strike="noStrike" kern="0" cap="none" spc="0" normalizeH="0" baseline="0" noProof="0" dirty="0" smtClean="0">
                  <a:ln>
                    <a:noFill/>
                  </a:ln>
                  <a:solidFill>
                    <a:srgbClr val="000000"/>
                  </a:solidFill>
                  <a:effectLst/>
                  <a:uLnTx/>
                  <a:uFillTx/>
                  <a:latin typeface="Consolas" pitchFamily="49" charset="0"/>
                </a:rPr>
                <a:t> id, Credit c);</a:t>
              </a:r>
              <a:endParaRPr kumimoji="0" lang="en-GB" sz="2400" i="0" u="none" strike="noStrike" kern="0" cap="none" spc="0" normalizeH="0" baseline="0" noProof="0" dirty="0" smtClean="0">
                <a:ln>
                  <a:noFill/>
                </a:ln>
                <a:solidFill>
                  <a:srgbClr val="000000"/>
                </a:solidFill>
                <a:effectLst/>
                <a:uLnTx/>
                <a:uFillTx/>
                <a:latin typeface="Consolas" pitchFamily="49" charset="0"/>
              </a:endParaRPr>
            </a:p>
          </p:txBody>
        </p:sp>
      </p:grpSp>
      <p:sp>
        <p:nvSpPr>
          <p:cNvPr id="11" name="TextBox 10"/>
          <p:cNvSpPr txBox="1"/>
          <p:nvPr/>
        </p:nvSpPr>
        <p:spPr>
          <a:xfrm>
            <a:off x="883577" y="5095985"/>
            <a:ext cx="7429021" cy="1384995"/>
          </a:xfrm>
          <a:prstGeom prst="rect">
            <a:avLst/>
          </a:prstGeom>
          <a:noFill/>
        </p:spPr>
        <p:txBody>
          <a:bodyPr wrap="none" rtlCol="0">
            <a:spAutoFit/>
          </a:bodyPr>
          <a:lstStyle/>
          <a:p>
            <a:pPr>
              <a:buFont typeface="Arial" pitchFamily="34" charset="0"/>
              <a:buChar char="•"/>
            </a:pPr>
            <a:r>
              <a:rPr lang="en-US" sz="2800" b="0" dirty="0" smtClean="0"/>
              <a:t> Problem is that service layers get too large</a:t>
            </a:r>
          </a:p>
          <a:p>
            <a:pPr>
              <a:buFont typeface="Arial" pitchFamily="34" charset="0"/>
              <a:buChar char="•"/>
            </a:pPr>
            <a:r>
              <a:rPr lang="en-US" sz="2800" b="0" dirty="0" smtClean="0"/>
              <a:t> Difficult for multiple developers to collaborate</a:t>
            </a:r>
          </a:p>
          <a:p>
            <a:pPr>
              <a:buFont typeface="Arial" pitchFamily="34" charset="0"/>
              <a:buChar char="•"/>
            </a:pPr>
            <a:r>
              <a:rPr lang="en-US" sz="2800" b="0" dirty="0" smtClean="0"/>
              <a:t> Difficult to reuse logging, authorization, etc</a:t>
            </a:r>
            <a:endParaRPr lang="en-US" sz="2800" b="0" dirty="0"/>
          </a:p>
        </p:txBody>
      </p:sp>
    </p:spTree>
    <p:extLst>
      <p:ext uri="{BB962C8B-B14F-4D97-AF65-F5344CB8AC3E}">
        <p14:creationId xmlns:p14="http://schemas.microsoft.com/office/powerpoint/2010/main" val="356240420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 strongly-typed messages</a:t>
            </a:r>
            <a:endParaRPr lang="en-US" dirty="0"/>
          </a:p>
        </p:txBody>
      </p:sp>
      <p:grpSp>
        <p:nvGrpSpPr>
          <p:cNvPr id="13" name="Group 5"/>
          <p:cNvGrpSpPr/>
          <p:nvPr/>
        </p:nvGrpSpPr>
        <p:grpSpPr>
          <a:xfrm>
            <a:off x="549214" y="1777051"/>
            <a:ext cx="2262997" cy="1570008"/>
            <a:chOff x="1618890" y="1380226"/>
            <a:chExt cx="2262997" cy="1570008"/>
          </a:xfrm>
          <a:solidFill>
            <a:srgbClr val="FFC000">
              <a:lumMod val="40000"/>
              <a:lumOff val="60000"/>
            </a:srgbClr>
          </a:solidFill>
        </p:grpSpPr>
        <p:sp>
          <p:nvSpPr>
            <p:cNvPr id="14" name="Rectangle 13"/>
            <p:cNvSpPr/>
            <p:nvPr/>
          </p:nvSpPr>
          <p:spPr bwMode="auto">
            <a:xfrm>
              <a:off x="1621766" y="1380226"/>
              <a:ext cx="2260121"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IMessage</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15" name="Rectangle 14"/>
            <p:cNvSpPr/>
            <p:nvPr/>
          </p:nvSpPr>
          <p:spPr bwMode="auto">
            <a:xfrm>
              <a:off x="1618890" y="1946693"/>
              <a:ext cx="2260121" cy="100354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sp>
        <p:nvSpPr>
          <p:cNvPr id="19" name="Rectangle 6"/>
          <p:cNvSpPr txBox="1">
            <a:spLocks noChangeArrowheads="1"/>
          </p:cNvSpPr>
          <p:nvPr/>
        </p:nvSpPr>
        <p:spPr bwMode="auto">
          <a:xfrm>
            <a:off x="3410308" y="2433151"/>
            <a:ext cx="3611594" cy="4247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smtClean="0">
                <a:ln>
                  <a:noFill/>
                </a:ln>
                <a:effectLst/>
                <a:uLnTx/>
                <a:uFillTx/>
                <a:latin typeface="Consolas" pitchFamily="49" charset="0"/>
                <a:ea typeface="+mj-ea"/>
                <a:cs typeface="+mj-cs"/>
              </a:rPr>
              <a:t>where T : </a:t>
            </a:r>
            <a:r>
              <a:rPr kumimoji="0" lang="en-US" sz="2400" b="1" i="0" u="none" strike="noStrike" kern="0" cap="none" spc="0" normalizeH="0" baseline="0" noProof="0" dirty="0" err="1" smtClean="0">
                <a:ln>
                  <a:noFill/>
                </a:ln>
                <a:effectLst/>
                <a:uLnTx/>
                <a:uFillTx/>
                <a:latin typeface="Consolas" pitchFamily="49" charset="0"/>
                <a:ea typeface="+mj-ea"/>
                <a:cs typeface="+mj-cs"/>
              </a:rPr>
              <a:t>IMessage</a:t>
            </a:r>
            <a:endParaRPr kumimoji="0" lang="en-US" sz="2400" b="1" i="0" u="none" strike="noStrike" kern="0" cap="none" spc="0" normalizeH="0" baseline="0" noProof="0" dirty="0">
              <a:ln>
                <a:noFill/>
              </a:ln>
              <a:effectLst/>
              <a:uLnTx/>
              <a:uFillTx/>
              <a:latin typeface="Consolas" pitchFamily="49" charset="0"/>
              <a:ea typeface="+mj-ea"/>
              <a:cs typeface="+mj-cs"/>
            </a:endParaRPr>
          </a:p>
        </p:txBody>
      </p:sp>
      <p:cxnSp>
        <p:nvCxnSpPr>
          <p:cNvPr id="20" name="Straight Arrow Connector 19"/>
          <p:cNvCxnSpPr/>
          <p:nvPr/>
        </p:nvCxnSpPr>
        <p:spPr bwMode="auto">
          <a:xfrm rot="5400000" flipH="1" flipV="1">
            <a:off x="4659705" y="3449138"/>
            <a:ext cx="1135810" cy="0"/>
          </a:xfrm>
          <a:prstGeom prst="straightConnector1">
            <a:avLst/>
          </a:prstGeom>
          <a:solidFill>
            <a:srgbClr val="FFC000"/>
          </a:solidFill>
          <a:ln w="38100" cap="flat" cmpd="sng" algn="ctr">
            <a:solidFill>
              <a:schemeClr val="tx1"/>
            </a:solidFill>
            <a:prstDash val="solid"/>
            <a:round/>
            <a:headEnd type="none" w="med" len="med"/>
            <a:tailEnd type="none" w="med" len="med"/>
          </a:ln>
          <a:effectLst/>
        </p:spPr>
      </p:cxnSp>
      <p:cxnSp>
        <p:nvCxnSpPr>
          <p:cNvPr id="21" name="Straight Arrow Connector 20"/>
          <p:cNvCxnSpPr/>
          <p:nvPr/>
        </p:nvCxnSpPr>
        <p:spPr bwMode="auto">
          <a:xfrm flipH="1" flipV="1">
            <a:off x="2810764" y="2894172"/>
            <a:ext cx="2412000" cy="0"/>
          </a:xfrm>
          <a:prstGeom prst="straightConnector1">
            <a:avLst/>
          </a:prstGeom>
          <a:solidFill>
            <a:srgbClr val="FFC000"/>
          </a:solidFill>
          <a:ln w="38100" cap="flat" cmpd="sng" algn="ctr">
            <a:solidFill>
              <a:schemeClr val="tx1"/>
            </a:solidFill>
            <a:prstDash val="solid"/>
            <a:round/>
            <a:headEnd type="none" w="med" len="med"/>
            <a:tailEnd type="stealth" w="lg" len="lg"/>
          </a:ln>
          <a:effectLst/>
        </p:spPr>
      </p:cxnSp>
      <p:grpSp>
        <p:nvGrpSpPr>
          <p:cNvPr id="22" name="Group 6"/>
          <p:cNvGrpSpPr/>
          <p:nvPr/>
        </p:nvGrpSpPr>
        <p:grpSpPr>
          <a:xfrm>
            <a:off x="1969752" y="4021263"/>
            <a:ext cx="6500551" cy="1126456"/>
            <a:chOff x="1618890" y="1380226"/>
            <a:chExt cx="2249752" cy="1126456"/>
          </a:xfrm>
          <a:solidFill>
            <a:schemeClr val="accent1">
              <a:lumMod val="40000"/>
              <a:lumOff val="60000"/>
            </a:schemeClr>
          </a:solidFill>
        </p:grpSpPr>
        <p:sp>
          <p:nvSpPr>
            <p:cNvPr id="23" name="Rectangle 22"/>
            <p:cNvSpPr/>
            <p:nvPr/>
          </p:nvSpPr>
          <p:spPr bwMode="auto">
            <a:xfrm>
              <a:off x="1621766" y="1380226"/>
              <a:ext cx="2246876"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err="1" smtClean="0">
                  <a:solidFill>
                    <a:srgbClr val="000000"/>
                  </a:solidFill>
                  <a:latin typeface="Consolas" pitchFamily="49" charset="0"/>
                </a:rPr>
                <a:t>IHandleMessages</a:t>
              </a:r>
              <a:r>
                <a:rPr lang="en-US" dirty="0" smtClean="0">
                  <a:solidFill>
                    <a:srgbClr val="000000"/>
                  </a:solidFill>
                  <a:latin typeface="Consolas" pitchFamily="49" charset="0"/>
                </a:rPr>
                <a:t>&lt;T&gt;</a:t>
              </a:r>
              <a:endParaRPr lang="en-GB" dirty="0" smtClean="0">
                <a:solidFill>
                  <a:srgbClr val="000000"/>
                </a:solidFill>
                <a:latin typeface="Consolas" pitchFamily="49" charset="0"/>
              </a:endParaRPr>
            </a:p>
          </p:txBody>
        </p:sp>
        <p:sp>
          <p:nvSpPr>
            <p:cNvPr id="24" name="Rectangle 23"/>
            <p:cNvSpPr/>
            <p:nvPr/>
          </p:nvSpPr>
          <p:spPr bwMode="auto">
            <a:xfrm>
              <a:off x="1618890" y="1946693"/>
              <a:ext cx="2246876" cy="559989"/>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smtClean="0">
                  <a:solidFill>
                    <a:srgbClr val="000000"/>
                  </a:solidFill>
                  <a:latin typeface="Consolas" pitchFamily="49" charset="0"/>
                </a:rPr>
                <a:t>void Handle(T message);</a:t>
              </a:r>
              <a:endParaRPr lang="en-GB" sz="2400" dirty="0" smtClean="0">
                <a:solidFill>
                  <a:srgbClr val="000000"/>
                </a:solidFill>
                <a:latin typeface="Consolas" pitchFamily="49" charset="0"/>
              </a:endParaRPr>
            </a:p>
          </p:txBody>
        </p:sp>
      </p:grpSp>
    </p:spTree>
    <p:extLst>
      <p:ext uri="{BB962C8B-B14F-4D97-AF65-F5344CB8AC3E}">
        <p14:creationId xmlns:p14="http://schemas.microsoft.com/office/powerpoint/2010/main" val="412513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 methods as messages</a:t>
            </a:r>
            <a:endParaRPr lang="en-US" dirty="0"/>
          </a:p>
        </p:txBody>
      </p:sp>
      <p:sp>
        <p:nvSpPr>
          <p:cNvPr id="25" name="AutoShape 14"/>
          <p:cNvSpPr>
            <a:spLocks noChangeArrowheads="1"/>
          </p:cNvSpPr>
          <p:nvPr/>
        </p:nvSpPr>
        <p:spPr bwMode="auto">
          <a:xfrm>
            <a:off x="6417901" y="2838564"/>
            <a:ext cx="276225" cy="377825"/>
          </a:xfrm>
          <a:prstGeom prst="triangle">
            <a:avLst>
              <a:gd name="adj" fmla="val 50000"/>
            </a:avLst>
          </a:prstGeom>
          <a:noFill/>
          <a:ln w="38100" algn="ctr">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 name="Line 15"/>
          <p:cNvSpPr>
            <a:spLocks noChangeShapeType="1"/>
          </p:cNvSpPr>
          <p:nvPr/>
        </p:nvSpPr>
        <p:spPr bwMode="auto">
          <a:xfrm>
            <a:off x="6562363" y="3292589"/>
            <a:ext cx="0" cy="288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 name="Line 15"/>
          <p:cNvSpPr>
            <a:spLocks noChangeShapeType="1"/>
          </p:cNvSpPr>
          <p:nvPr/>
        </p:nvSpPr>
        <p:spPr bwMode="auto">
          <a:xfrm rot="5400000">
            <a:off x="6058128" y="3083771"/>
            <a:ext cx="0" cy="1116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28" name="Group 27"/>
          <p:cNvGrpSpPr/>
          <p:nvPr/>
        </p:nvGrpSpPr>
        <p:grpSpPr>
          <a:xfrm>
            <a:off x="6010646" y="1186765"/>
            <a:ext cx="2262997" cy="1570008"/>
            <a:chOff x="1618890" y="1380226"/>
            <a:chExt cx="2262997" cy="1570008"/>
          </a:xfrm>
          <a:solidFill>
            <a:srgbClr val="FFC000">
              <a:lumMod val="40000"/>
              <a:lumOff val="60000"/>
            </a:srgbClr>
          </a:solidFill>
        </p:grpSpPr>
        <p:sp>
          <p:nvSpPr>
            <p:cNvPr id="29" name="Rectangle 28"/>
            <p:cNvSpPr/>
            <p:nvPr/>
          </p:nvSpPr>
          <p:spPr bwMode="auto">
            <a:xfrm>
              <a:off x="1621766" y="1380226"/>
              <a:ext cx="2260121"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IMessage</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30" name="Rectangle 29"/>
            <p:cNvSpPr/>
            <p:nvPr/>
          </p:nvSpPr>
          <p:spPr bwMode="auto">
            <a:xfrm>
              <a:off x="1618890" y="1946693"/>
              <a:ext cx="2260121" cy="100354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grpSp>
        <p:nvGrpSpPr>
          <p:cNvPr id="31" name="Group 30"/>
          <p:cNvGrpSpPr/>
          <p:nvPr/>
        </p:nvGrpSpPr>
        <p:grpSpPr>
          <a:xfrm>
            <a:off x="832758" y="2981556"/>
            <a:ext cx="4640882" cy="1124300"/>
            <a:chOff x="-758994" y="1380226"/>
            <a:chExt cx="4640882" cy="1124300"/>
          </a:xfrm>
          <a:solidFill>
            <a:srgbClr val="FFC000">
              <a:lumMod val="40000"/>
              <a:lumOff val="60000"/>
            </a:srgbClr>
          </a:solidFill>
        </p:grpSpPr>
        <p:sp>
          <p:nvSpPr>
            <p:cNvPr id="32" name="Rectangle 31"/>
            <p:cNvSpPr/>
            <p:nvPr/>
          </p:nvSpPr>
          <p:spPr bwMode="auto">
            <a:xfrm>
              <a:off x="-756118" y="1380226"/>
              <a:ext cx="4638006"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Change_Address_Msg</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33" name="Rectangle 32"/>
            <p:cNvSpPr/>
            <p:nvPr/>
          </p:nvSpPr>
          <p:spPr bwMode="auto">
            <a:xfrm>
              <a:off x="-758994" y="1946694"/>
              <a:ext cx="4638006" cy="557832"/>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sp>
        <p:nvSpPr>
          <p:cNvPr id="34" name="AutoShape 14"/>
          <p:cNvSpPr>
            <a:spLocks noChangeArrowheads="1"/>
          </p:cNvSpPr>
          <p:nvPr/>
        </p:nvSpPr>
        <p:spPr bwMode="auto">
          <a:xfrm>
            <a:off x="6929525" y="2827707"/>
            <a:ext cx="276225" cy="377825"/>
          </a:xfrm>
          <a:prstGeom prst="triangle">
            <a:avLst>
              <a:gd name="adj" fmla="val 50000"/>
            </a:avLst>
          </a:prstGeom>
          <a:noFill/>
          <a:ln w="38100" algn="ctr">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 name="Line 15"/>
          <p:cNvSpPr>
            <a:spLocks noChangeShapeType="1"/>
          </p:cNvSpPr>
          <p:nvPr/>
        </p:nvSpPr>
        <p:spPr bwMode="auto">
          <a:xfrm>
            <a:off x="7073987" y="3281732"/>
            <a:ext cx="0" cy="1440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 name="Line 15"/>
          <p:cNvSpPr>
            <a:spLocks noChangeShapeType="1"/>
          </p:cNvSpPr>
          <p:nvPr/>
        </p:nvSpPr>
        <p:spPr bwMode="auto">
          <a:xfrm rot="5400000">
            <a:off x="6285108" y="3996569"/>
            <a:ext cx="0" cy="1620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grpSp>
        <p:nvGrpSpPr>
          <p:cNvPr id="37" name="Group 21"/>
          <p:cNvGrpSpPr/>
          <p:nvPr/>
        </p:nvGrpSpPr>
        <p:grpSpPr>
          <a:xfrm>
            <a:off x="807375" y="4227999"/>
            <a:ext cx="4670535" cy="1124300"/>
            <a:chOff x="-773487" y="1380226"/>
            <a:chExt cx="4670535" cy="1124300"/>
          </a:xfrm>
          <a:solidFill>
            <a:srgbClr val="FFC000">
              <a:lumMod val="40000"/>
              <a:lumOff val="60000"/>
            </a:srgbClr>
          </a:solidFill>
        </p:grpSpPr>
        <p:sp>
          <p:nvSpPr>
            <p:cNvPr id="38" name="Rectangle 37"/>
            <p:cNvSpPr/>
            <p:nvPr/>
          </p:nvSpPr>
          <p:spPr bwMode="auto">
            <a:xfrm>
              <a:off x="-766392" y="1380226"/>
              <a:ext cx="4663440"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Make_Preferred_Msg</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39" name="Rectangle 38"/>
            <p:cNvSpPr/>
            <p:nvPr/>
          </p:nvSpPr>
          <p:spPr bwMode="auto">
            <a:xfrm>
              <a:off x="-773487" y="1946694"/>
              <a:ext cx="4663440" cy="557832"/>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grpSp>
        <p:nvGrpSpPr>
          <p:cNvPr id="40" name="Group 27"/>
          <p:cNvGrpSpPr/>
          <p:nvPr/>
        </p:nvGrpSpPr>
        <p:grpSpPr>
          <a:xfrm>
            <a:off x="817649" y="5469003"/>
            <a:ext cx="4670535" cy="1124300"/>
            <a:chOff x="-763213" y="1380226"/>
            <a:chExt cx="4670535" cy="1124300"/>
          </a:xfrm>
          <a:solidFill>
            <a:srgbClr val="FFC000">
              <a:lumMod val="40000"/>
              <a:lumOff val="60000"/>
            </a:srgbClr>
          </a:solidFill>
        </p:grpSpPr>
        <p:sp>
          <p:nvSpPr>
            <p:cNvPr id="41" name="Rectangle 40"/>
            <p:cNvSpPr/>
            <p:nvPr/>
          </p:nvSpPr>
          <p:spPr bwMode="auto">
            <a:xfrm>
              <a:off x="-756118" y="1380226"/>
              <a:ext cx="4663440" cy="552091"/>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err="1" smtClean="0">
                  <a:ln>
                    <a:noFill/>
                  </a:ln>
                  <a:solidFill>
                    <a:srgbClr val="000000"/>
                  </a:solidFill>
                  <a:effectLst/>
                  <a:uLnTx/>
                  <a:uFillTx/>
                  <a:latin typeface="Consolas" pitchFamily="49" charset="0"/>
                </a:rPr>
                <a:t>Change_Credit_Msg</a:t>
              </a:r>
              <a:endParaRPr kumimoji="0" lang="en-GB" sz="3200" b="1" i="0" u="none" strike="noStrike" kern="0" cap="none" spc="0" normalizeH="0" baseline="0" noProof="0" dirty="0" smtClean="0">
                <a:ln>
                  <a:noFill/>
                </a:ln>
                <a:solidFill>
                  <a:srgbClr val="000000"/>
                </a:solidFill>
                <a:effectLst/>
                <a:uLnTx/>
                <a:uFillTx/>
                <a:latin typeface="Consolas" pitchFamily="49" charset="0"/>
              </a:endParaRPr>
            </a:p>
          </p:txBody>
        </p:sp>
        <p:sp>
          <p:nvSpPr>
            <p:cNvPr id="42" name="Rectangle 41"/>
            <p:cNvSpPr/>
            <p:nvPr/>
          </p:nvSpPr>
          <p:spPr bwMode="auto">
            <a:xfrm>
              <a:off x="-763213" y="1946694"/>
              <a:ext cx="4663440" cy="557832"/>
            </a:xfrm>
            <a:prstGeom prst="rect">
              <a:avLst/>
            </a:prstGeom>
            <a:grpFill/>
            <a:ln w="9525" cap="flat" cmpd="sng" algn="ctr">
              <a:solidFill>
                <a:srgbClr val="5F5F5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000000"/>
                </a:solidFill>
                <a:effectLst/>
                <a:uLnTx/>
                <a:uFillTx/>
                <a:latin typeface="Franklin Gothic Medium" pitchFamily="34" charset="0"/>
              </a:endParaRPr>
            </a:p>
          </p:txBody>
        </p:sp>
      </p:grpSp>
      <p:sp>
        <p:nvSpPr>
          <p:cNvPr id="43" name="AutoShape 14"/>
          <p:cNvSpPr>
            <a:spLocks noChangeArrowheads="1"/>
          </p:cNvSpPr>
          <p:nvPr/>
        </p:nvSpPr>
        <p:spPr bwMode="auto">
          <a:xfrm>
            <a:off x="7555466" y="2833146"/>
            <a:ext cx="276225" cy="377825"/>
          </a:xfrm>
          <a:prstGeom prst="triangle">
            <a:avLst>
              <a:gd name="adj" fmla="val 50000"/>
            </a:avLst>
          </a:prstGeom>
          <a:noFill/>
          <a:ln w="38100" algn="ctr">
            <a:solidFill>
              <a:schemeClr val="tx1"/>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4" name="Line 15"/>
          <p:cNvSpPr>
            <a:spLocks noChangeShapeType="1"/>
          </p:cNvSpPr>
          <p:nvPr/>
        </p:nvSpPr>
        <p:spPr bwMode="auto">
          <a:xfrm>
            <a:off x="7699928" y="3287171"/>
            <a:ext cx="0" cy="2772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5" name="Line 15"/>
          <p:cNvSpPr>
            <a:spLocks noChangeShapeType="1"/>
          </p:cNvSpPr>
          <p:nvPr/>
        </p:nvSpPr>
        <p:spPr bwMode="auto">
          <a:xfrm rot="5400000">
            <a:off x="6621378" y="4985999"/>
            <a:ext cx="0" cy="2232000"/>
          </a:xfrm>
          <a:prstGeom prst="line">
            <a:avLst/>
          </a:prstGeom>
          <a:noFill/>
          <a:ln w="76200">
            <a:solidFill>
              <a:schemeClr val="tx1"/>
            </a:solidFill>
            <a:prstDash val="sysDot"/>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9976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4" grpId="0" animBg="1"/>
      <p:bldP spid="35" grpId="0" animBg="1"/>
      <p:bldP spid="36" grpId="0" animBg="1"/>
      <p:bldP spid="43" grpId="0" animBg="1"/>
      <p:bldP spid="44" grpId="0" animBg="1"/>
      <p:bldP spid="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ine 15"/>
          <p:cNvSpPr>
            <a:spLocks noChangeShapeType="1"/>
          </p:cNvSpPr>
          <p:nvPr/>
        </p:nvSpPr>
        <p:spPr bwMode="auto">
          <a:xfrm rot="5400000">
            <a:off x="6621378" y="5002328"/>
            <a:ext cx="0" cy="2232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grpSp>
        <p:nvGrpSpPr>
          <p:cNvPr id="3" name="Group 6"/>
          <p:cNvGrpSpPr/>
          <p:nvPr/>
        </p:nvGrpSpPr>
        <p:grpSpPr>
          <a:xfrm>
            <a:off x="2308798" y="1257515"/>
            <a:ext cx="6538822" cy="1126456"/>
            <a:chOff x="1618890" y="1380226"/>
            <a:chExt cx="2262997" cy="1126456"/>
          </a:xfrm>
          <a:solidFill>
            <a:schemeClr val="accent1">
              <a:lumMod val="40000"/>
              <a:lumOff val="60000"/>
            </a:schemeClr>
          </a:solidFill>
        </p:grpSpPr>
        <p:sp>
          <p:nvSpPr>
            <p:cNvPr id="5" name="Rectangle 4"/>
            <p:cNvSpPr/>
            <p:nvPr/>
          </p:nvSpPr>
          <p:spPr bwMode="auto">
            <a:xfrm>
              <a:off x="1621766" y="1380226"/>
              <a:ext cx="2260121"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err="1" smtClean="0">
                  <a:solidFill>
                    <a:srgbClr val="000000"/>
                  </a:solidFill>
                  <a:latin typeface="Consolas" pitchFamily="49" charset="0"/>
                </a:rPr>
                <a:t>IHandleMessages</a:t>
              </a:r>
              <a:r>
                <a:rPr lang="en-US" dirty="0" smtClean="0">
                  <a:solidFill>
                    <a:srgbClr val="000000"/>
                  </a:solidFill>
                  <a:latin typeface="Consolas" pitchFamily="49" charset="0"/>
                </a:rPr>
                <a:t>&lt;T&gt;</a:t>
              </a:r>
              <a:endParaRPr lang="en-GB" dirty="0" smtClean="0">
                <a:solidFill>
                  <a:srgbClr val="000000"/>
                </a:solidFill>
                <a:latin typeface="Consolas" pitchFamily="49" charset="0"/>
              </a:endParaRPr>
            </a:p>
          </p:txBody>
        </p:sp>
        <p:sp>
          <p:nvSpPr>
            <p:cNvPr id="6" name="Rectangle 5"/>
            <p:cNvSpPr/>
            <p:nvPr/>
          </p:nvSpPr>
          <p:spPr bwMode="auto">
            <a:xfrm>
              <a:off x="1618890" y="1946693"/>
              <a:ext cx="2260121" cy="559989"/>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400" dirty="0" smtClean="0">
                  <a:solidFill>
                    <a:srgbClr val="000000"/>
                  </a:solidFill>
                  <a:latin typeface="Consolas" pitchFamily="49" charset="0"/>
                </a:rPr>
                <a:t>void Handle(T message);</a:t>
              </a:r>
              <a:endParaRPr lang="en-GB" sz="2400" dirty="0" smtClean="0">
                <a:solidFill>
                  <a:srgbClr val="000000"/>
                </a:solidFill>
                <a:latin typeface="Consolas" pitchFamily="49" charset="0"/>
              </a:endParaRPr>
            </a:p>
          </p:txBody>
        </p:sp>
      </p:grpSp>
      <p:sp>
        <p:nvSpPr>
          <p:cNvPr id="7" name="AutoShape 14"/>
          <p:cNvSpPr>
            <a:spLocks noChangeArrowheads="1"/>
          </p:cNvSpPr>
          <p:nvPr/>
        </p:nvSpPr>
        <p:spPr bwMode="auto">
          <a:xfrm>
            <a:off x="6417901" y="2446668"/>
            <a:ext cx="276225" cy="377825"/>
          </a:xfrm>
          <a:prstGeom prst="triangle">
            <a:avLst>
              <a:gd name="adj" fmla="val 50000"/>
            </a:avLst>
          </a:prstGeom>
          <a:noFill/>
          <a:ln w="38100" algn="ctr">
            <a:solidFill>
              <a:schemeClr val="tx1"/>
            </a:solidFill>
            <a:miter lim="800000"/>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8" name="Line 15"/>
          <p:cNvSpPr>
            <a:spLocks noChangeShapeType="1"/>
          </p:cNvSpPr>
          <p:nvPr/>
        </p:nvSpPr>
        <p:spPr bwMode="auto">
          <a:xfrm>
            <a:off x="6562363" y="2884364"/>
            <a:ext cx="0" cy="612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9" name="Line 15"/>
          <p:cNvSpPr>
            <a:spLocks noChangeShapeType="1"/>
          </p:cNvSpPr>
          <p:nvPr/>
        </p:nvSpPr>
        <p:spPr bwMode="auto">
          <a:xfrm rot="5400000">
            <a:off x="6059255" y="3052240"/>
            <a:ext cx="0" cy="1081088"/>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13" name="AutoShape 14"/>
          <p:cNvSpPr>
            <a:spLocks noChangeArrowheads="1"/>
          </p:cNvSpPr>
          <p:nvPr/>
        </p:nvSpPr>
        <p:spPr bwMode="auto">
          <a:xfrm>
            <a:off x="6929525" y="2435811"/>
            <a:ext cx="276225" cy="377825"/>
          </a:xfrm>
          <a:prstGeom prst="triangle">
            <a:avLst>
              <a:gd name="adj" fmla="val 50000"/>
            </a:avLst>
          </a:prstGeom>
          <a:noFill/>
          <a:ln w="38100" algn="ctr">
            <a:solidFill>
              <a:schemeClr val="tx1"/>
            </a:solidFill>
            <a:miter lim="800000"/>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14" name="Line 15"/>
          <p:cNvSpPr>
            <a:spLocks noChangeShapeType="1"/>
          </p:cNvSpPr>
          <p:nvPr/>
        </p:nvSpPr>
        <p:spPr bwMode="auto">
          <a:xfrm>
            <a:off x="7073987" y="2873507"/>
            <a:ext cx="0" cy="1764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15" name="Line 15"/>
          <p:cNvSpPr>
            <a:spLocks noChangeShapeType="1"/>
          </p:cNvSpPr>
          <p:nvPr/>
        </p:nvSpPr>
        <p:spPr bwMode="auto">
          <a:xfrm rot="5400000">
            <a:off x="6285108" y="3914924"/>
            <a:ext cx="0" cy="1620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22" name="AutoShape 14"/>
          <p:cNvSpPr>
            <a:spLocks noChangeArrowheads="1"/>
          </p:cNvSpPr>
          <p:nvPr/>
        </p:nvSpPr>
        <p:spPr bwMode="auto">
          <a:xfrm>
            <a:off x="7555466" y="2441250"/>
            <a:ext cx="276225" cy="377825"/>
          </a:xfrm>
          <a:prstGeom prst="triangle">
            <a:avLst>
              <a:gd name="adj" fmla="val 50000"/>
            </a:avLst>
          </a:prstGeom>
          <a:noFill/>
          <a:ln w="38100" algn="ctr">
            <a:solidFill>
              <a:schemeClr val="tx1"/>
            </a:solidFill>
            <a:miter lim="800000"/>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sp>
        <p:nvSpPr>
          <p:cNvPr id="23" name="Line 15"/>
          <p:cNvSpPr>
            <a:spLocks noChangeShapeType="1"/>
          </p:cNvSpPr>
          <p:nvPr/>
        </p:nvSpPr>
        <p:spPr bwMode="auto">
          <a:xfrm>
            <a:off x="7699928" y="2878946"/>
            <a:ext cx="0" cy="3240000"/>
          </a:xfrm>
          <a:prstGeom prst="line">
            <a:avLst/>
          </a:prstGeom>
          <a:noFill/>
          <a:ln w="76200">
            <a:solidFill>
              <a:schemeClr val="tx1"/>
            </a:solidFill>
            <a:prstDash val="sysDot"/>
            <a:round/>
            <a:headEnd/>
            <a:tailEnd/>
          </a:ln>
        </p:spPr>
        <p:txBody>
          <a:bodyPr wrap="none" anchor="ctr"/>
          <a:lstStyle/>
          <a:p>
            <a:endParaRPr lang="en-GB">
              <a:solidFill>
                <a:srgbClr val="FFFFFF"/>
              </a:solidFill>
              <a:effectLst>
                <a:outerShdw blurRad="38100" dist="38100" dir="2700000" algn="tl">
                  <a:srgbClr val="000000">
                    <a:alpha val="43137"/>
                  </a:srgbClr>
                </a:outerShdw>
              </a:effectLst>
            </a:endParaRPr>
          </a:p>
        </p:txBody>
      </p:sp>
      <p:grpSp>
        <p:nvGrpSpPr>
          <p:cNvPr id="4" name="Group 27"/>
          <p:cNvGrpSpPr/>
          <p:nvPr/>
        </p:nvGrpSpPr>
        <p:grpSpPr>
          <a:xfrm>
            <a:off x="310230" y="2981556"/>
            <a:ext cx="5856693" cy="1124300"/>
            <a:chOff x="310230" y="2981556"/>
            <a:chExt cx="5856693" cy="1124300"/>
          </a:xfrm>
          <a:solidFill>
            <a:schemeClr val="accent1">
              <a:lumMod val="40000"/>
              <a:lumOff val="60000"/>
            </a:schemeClr>
          </a:solidFill>
        </p:grpSpPr>
        <p:grpSp>
          <p:nvGrpSpPr>
            <p:cNvPr id="10" name="Group 9"/>
            <p:cNvGrpSpPr/>
            <p:nvPr/>
          </p:nvGrpSpPr>
          <p:grpSpPr>
            <a:xfrm>
              <a:off x="310230" y="2981556"/>
              <a:ext cx="5854264" cy="1124300"/>
              <a:chOff x="-758994" y="1380226"/>
              <a:chExt cx="4691201" cy="1124300"/>
            </a:xfrm>
            <a:grpFill/>
          </p:grpSpPr>
          <p:sp>
            <p:nvSpPr>
              <p:cNvPr id="11" name="Rectangle 10"/>
              <p:cNvSpPr/>
              <p:nvPr/>
            </p:nvSpPr>
            <p:spPr bwMode="auto">
              <a:xfrm>
                <a:off x="-756118" y="1380226"/>
                <a:ext cx="4688325"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solidFill>
                      <a:srgbClr val="000000"/>
                    </a:solidFill>
                    <a:latin typeface="Consolas" pitchFamily="49" charset="0"/>
                  </a:rPr>
                  <a:t>H1: </a:t>
                </a:r>
                <a:endParaRPr lang="en-GB" dirty="0" smtClean="0">
                  <a:solidFill>
                    <a:srgbClr val="000000"/>
                  </a:solidFill>
                  <a:latin typeface="Consolas" pitchFamily="49" charset="0"/>
                </a:endParaRPr>
              </a:p>
            </p:txBody>
          </p:sp>
          <p:sp>
            <p:nvSpPr>
              <p:cNvPr id="12" name="Rectangle 11"/>
              <p:cNvSpPr/>
              <p:nvPr/>
            </p:nvSpPr>
            <p:spPr bwMode="auto">
              <a:xfrm>
                <a:off x="-758994" y="1946694"/>
                <a:ext cx="4689515" cy="557832"/>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smtClean="0">
                  <a:solidFill>
                    <a:srgbClr val="000000"/>
                  </a:solidFill>
                </a:endParaRPr>
              </a:p>
            </p:txBody>
          </p:sp>
        </p:grpSp>
        <p:sp>
          <p:nvSpPr>
            <p:cNvPr id="25" name="TextBox 24"/>
            <p:cNvSpPr txBox="1"/>
            <p:nvPr/>
          </p:nvSpPr>
          <p:spPr>
            <a:xfrm>
              <a:off x="1045008" y="3069771"/>
              <a:ext cx="5121915" cy="400110"/>
            </a:xfrm>
            <a:prstGeom prst="rect">
              <a:avLst/>
            </a:prstGeom>
            <a:grpFill/>
          </p:spPr>
          <p:txBody>
            <a:bodyPr wrap="none" rtlCol="0">
              <a:spAutoFit/>
            </a:bodyPr>
            <a:lstStyle/>
            <a:p>
              <a:r>
                <a:rPr lang="en-US" sz="2000" dirty="0" err="1" smtClean="0">
                  <a:solidFill>
                    <a:srgbClr val="000000"/>
                  </a:solidFill>
                  <a:effectLst>
                    <a:outerShdw blurRad="38100" dist="38100" dir="2700000" algn="tl">
                      <a:srgbClr val="000000">
                        <a:alpha val="43137"/>
                      </a:srgbClr>
                    </a:outerShdw>
                  </a:effectLst>
                  <a:latin typeface="Consolas" pitchFamily="49" charset="0"/>
                </a:rPr>
                <a:t>IHandleMessages</a:t>
              </a:r>
              <a:r>
                <a:rPr lang="en-US" sz="2000" dirty="0" smtClean="0">
                  <a:solidFill>
                    <a:srgbClr val="000000"/>
                  </a:solidFill>
                  <a:effectLst>
                    <a:outerShdw blurRad="38100" dist="38100" dir="2700000" algn="tl">
                      <a:srgbClr val="000000">
                        <a:alpha val="43137"/>
                      </a:srgbClr>
                    </a:outerShdw>
                  </a:effectLst>
                  <a:latin typeface="Consolas" pitchFamily="49" charset="0"/>
                </a:rPr>
                <a:t>&lt;</a:t>
              </a:r>
              <a:r>
                <a:rPr lang="en-US" sz="2000" dirty="0" err="1" smtClean="0">
                  <a:solidFill>
                    <a:srgbClr val="000000"/>
                  </a:solidFill>
                  <a:effectLst>
                    <a:outerShdw blurRad="38100" dist="38100" dir="2700000" algn="tl">
                      <a:srgbClr val="000000">
                        <a:alpha val="43137"/>
                      </a:srgbClr>
                    </a:outerShdw>
                  </a:effectLst>
                  <a:latin typeface="Consolas" pitchFamily="49" charset="0"/>
                </a:rPr>
                <a:t>Change_Address_Msg</a:t>
              </a:r>
              <a:r>
                <a:rPr lang="en-US" sz="2000" dirty="0" smtClean="0">
                  <a:solidFill>
                    <a:srgbClr val="000000"/>
                  </a:solidFill>
                  <a:effectLst>
                    <a:outerShdw blurRad="38100" dist="38100" dir="2700000" algn="tl">
                      <a:srgbClr val="000000">
                        <a:alpha val="43137"/>
                      </a:srgbClr>
                    </a:outerShdw>
                  </a:effectLst>
                  <a:latin typeface="Consolas" pitchFamily="49" charset="0"/>
                </a:rPr>
                <a:t>&gt;</a:t>
              </a:r>
              <a:endParaRPr lang="en-GB" sz="2000" dirty="0">
                <a:solidFill>
                  <a:srgbClr val="000000"/>
                </a:solidFill>
                <a:effectLst>
                  <a:outerShdw blurRad="38100" dist="38100" dir="2700000" algn="tl">
                    <a:srgbClr val="000000">
                      <a:alpha val="43137"/>
                    </a:srgbClr>
                  </a:outerShdw>
                </a:effectLst>
                <a:latin typeface="Consolas" pitchFamily="49" charset="0"/>
              </a:endParaRPr>
            </a:p>
          </p:txBody>
        </p:sp>
      </p:grpSp>
      <p:grpSp>
        <p:nvGrpSpPr>
          <p:cNvPr id="16" name="Group 28"/>
          <p:cNvGrpSpPr/>
          <p:nvPr/>
        </p:nvGrpSpPr>
        <p:grpSpPr>
          <a:xfrm>
            <a:off x="302216" y="4227999"/>
            <a:ext cx="5852619" cy="1124300"/>
            <a:chOff x="302216" y="4227999"/>
            <a:chExt cx="5852619" cy="1124300"/>
          </a:xfrm>
          <a:solidFill>
            <a:schemeClr val="accent1">
              <a:lumMod val="40000"/>
              <a:lumOff val="60000"/>
            </a:schemeClr>
          </a:solidFill>
        </p:grpSpPr>
        <p:grpSp>
          <p:nvGrpSpPr>
            <p:cNvPr id="19" name="Group 15"/>
            <p:cNvGrpSpPr/>
            <p:nvPr/>
          </p:nvGrpSpPr>
          <p:grpSpPr>
            <a:xfrm>
              <a:off x="302216" y="4227999"/>
              <a:ext cx="5852619" cy="1124300"/>
              <a:chOff x="-756118" y="1380226"/>
              <a:chExt cx="4689882" cy="1124300"/>
            </a:xfrm>
            <a:grpFill/>
          </p:grpSpPr>
          <p:sp>
            <p:nvSpPr>
              <p:cNvPr id="17" name="Rectangle 16"/>
              <p:cNvSpPr/>
              <p:nvPr/>
            </p:nvSpPr>
            <p:spPr bwMode="auto">
              <a:xfrm>
                <a:off x="-756118" y="1380226"/>
                <a:ext cx="4689514"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solidFill>
                      <a:srgbClr val="000000"/>
                    </a:solidFill>
                    <a:latin typeface="Consolas" pitchFamily="49" charset="0"/>
                  </a:rPr>
                  <a:t>H2: </a:t>
                </a:r>
                <a:endParaRPr lang="en-GB" dirty="0" smtClean="0">
                  <a:solidFill>
                    <a:srgbClr val="000000"/>
                  </a:solidFill>
                  <a:latin typeface="Consolas" pitchFamily="49" charset="0"/>
                </a:endParaRPr>
              </a:p>
            </p:txBody>
          </p:sp>
          <p:sp>
            <p:nvSpPr>
              <p:cNvPr id="18" name="Rectangle 17"/>
              <p:cNvSpPr/>
              <p:nvPr/>
            </p:nvSpPr>
            <p:spPr bwMode="auto">
              <a:xfrm>
                <a:off x="-755750" y="1946694"/>
                <a:ext cx="4689514" cy="557832"/>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smtClean="0">
                  <a:solidFill>
                    <a:srgbClr val="000000"/>
                  </a:solidFill>
                </a:endParaRPr>
              </a:p>
            </p:txBody>
          </p:sp>
        </p:grpSp>
        <p:sp>
          <p:nvSpPr>
            <p:cNvPr id="26" name="TextBox 25"/>
            <p:cNvSpPr txBox="1"/>
            <p:nvPr/>
          </p:nvSpPr>
          <p:spPr>
            <a:xfrm>
              <a:off x="971054" y="4332543"/>
              <a:ext cx="5121915" cy="400110"/>
            </a:xfrm>
            <a:prstGeom prst="rect">
              <a:avLst/>
            </a:prstGeom>
            <a:grpFill/>
          </p:spPr>
          <p:txBody>
            <a:bodyPr wrap="none" rtlCol="0">
              <a:spAutoFit/>
            </a:bodyPr>
            <a:lstStyle/>
            <a:p>
              <a:r>
                <a:rPr lang="en-US" sz="2000" dirty="0" err="1" smtClean="0">
                  <a:solidFill>
                    <a:srgbClr val="000000"/>
                  </a:solidFill>
                  <a:effectLst>
                    <a:outerShdw blurRad="38100" dist="38100" dir="2700000" algn="tl">
                      <a:srgbClr val="000000">
                        <a:alpha val="43137"/>
                      </a:srgbClr>
                    </a:outerShdw>
                  </a:effectLst>
                  <a:latin typeface="Consolas" pitchFamily="49" charset="0"/>
                </a:rPr>
                <a:t>IHandleMessages</a:t>
              </a:r>
              <a:r>
                <a:rPr lang="en-US" sz="2000" dirty="0" smtClean="0">
                  <a:solidFill>
                    <a:srgbClr val="000000"/>
                  </a:solidFill>
                  <a:effectLst>
                    <a:outerShdw blurRad="38100" dist="38100" dir="2700000" algn="tl">
                      <a:srgbClr val="000000">
                        <a:alpha val="43137"/>
                      </a:srgbClr>
                    </a:outerShdw>
                  </a:effectLst>
                  <a:latin typeface="Consolas" pitchFamily="49" charset="0"/>
                </a:rPr>
                <a:t>&lt;</a:t>
              </a:r>
              <a:r>
                <a:rPr lang="en-US" sz="2000" dirty="0" err="1" smtClean="0">
                  <a:solidFill>
                    <a:srgbClr val="000000"/>
                  </a:solidFill>
                  <a:effectLst>
                    <a:outerShdw blurRad="38100" dist="38100" dir="2700000" algn="tl">
                      <a:srgbClr val="000000">
                        <a:alpha val="43137"/>
                      </a:srgbClr>
                    </a:outerShdw>
                  </a:effectLst>
                  <a:latin typeface="Consolas" pitchFamily="49" charset="0"/>
                </a:rPr>
                <a:t>Make_Preferred_Msg</a:t>
              </a:r>
              <a:r>
                <a:rPr lang="en-US" sz="2000" dirty="0" smtClean="0">
                  <a:solidFill>
                    <a:srgbClr val="000000"/>
                  </a:solidFill>
                  <a:effectLst>
                    <a:outerShdw blurRad="38100" dist="38100" dir="2700000" algn="tl">
                      <a:srgbClr val="000000">
                        <a:alpha val="43137"/>
                      </a:srgbClr>
                    </a:outerShdw>
                  </a:effectLst>
                  <a:latin typeface="Consolas" pitchFamily="49" charset="0"/>
                </a:rPr>
                <a:t>&gt;</a:t>
              </a:r>
              <a:endParaRPr lang="en-GB" sz="2000" dirty="0">
                <a:solidFill>
                  <a:srgbClr val="000000"/>
                </a:solidFill>
                <a:effectLst>
                  <a:outerShdw blurRad="38100" dist="38100" dir="2700000" algn="tl">
                    <a:srgbClr val="000000">
                      <a:alpha val="43137"/>
                    </a:srgbClr>
                  </a:outerShdw>
                </a:effectLst>
                <a:latin typeface="Consolas" pitchFamily="49" charset="0"/>
              </a:endParaRPr>
            </a:p>
          </p:txBody>
        </p:sp>
      </p:grpSp>
      <p:grpSp>
        <p:nvGrpSpPr>
          <p:cNvPr id="28" name="Group 29"/>
          <p:cNvGrpSpPr/>
          <p:nvPr/>
        </p:nvGrpSpPr>
        <p:grpSpPr>
          <a:xfrm>
            <a:off x="302216" y="5469003"/>
            <a:ext cx="5852619" cy="1124300"/>
            <a:chOff x="302216" y="5469003"/>
            <a:chExt cx="5852619" cy="1124300"/>
          </a:xfrm>
          <a:solidFill>
            <a:schemeClr val="accent1">
              <a:lumMod val="40000"/>
              <a:lumOff val="60000"/>
            </a:schemeClr>
          </a:solidFill>
        </p:grpSpPr>
        <p:grpSp>
          <p:nvGrpSpPr>
            <p:cNvPr id="29" name="Group 18"/>
            <p:cNvGrpSpPr/>
            <p:nvPr/>
          </p:nvGrpSpPr>
          <p:grpSpPr>
            <a:xfrm>
              <a:off x="302216" y="5469003"/>
              <a:ext cx="5852619" cy="1124300"/>
              <a:chOff x="-756118" y="1380226"/>
              <a:chExt cx="4689882" cy="1124300"/>
            </a:xfrm>
            <a:grpFill/>
          </p:grpSpPr>
          <p:sp>
            <p:nvSpPr>
              <p:cNvPr id="20" name="Rectangle 19"/>
              <p:cNvSpPr/>
              <p:nvPr/>
            </p:nvSpPr>
            <p:spPr bwMode="auto">
              <a:xfrm>
                <a:off x="-756118" y="1380226"/>
                <a:ext cx="4689514" cy="552091"/>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solidFill>
                      <a:srgbClr val="000000"/>
                    </a:solidFill>
                    <a:latin typeface="Consolas" pitchFamily="49" charset="0"/>
                  </a:rPr>
                  <a:t>H3: </a:t>
                </a:r>
                <a:endParaRPr lang="en-GB" dirty="0" smtClean="0">
                  <a:solidFill>
                    <a:srgbClr val="000000"/>
                  </a:solidFill>
                  <a:latin typeface="Consolas" pitchFamily="49" charset="0"/>
                </a:endParaRPr>
              </a:p>
            </p:txBody>
          </p:sp>
          <p:sp>
            <p:nvSpPr>
              <p:cNvPr id="21" name="Rectangle 20"/>
              <p:cNvSpPr/>
              <p:nvPr/>
            </p:nvSpPr>
            <p:spPr bwMode="auto">
              <a:xfrm>
                <a:off x="-755750" y="1946694"/>
                <a:ext cx="4689514" cy="557832"/>
              </a:xfrm>
              <a:prstGeom prst="rect">
                <a:avLst/>
              </a:prstGeom>
              <a:grp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GB" dirty="0" smtClean="0">
                  <a:solidFill>
                    <a:srgbClr val="000000"/>
                  </a:solidFill>
                </a:endParaRPr>
              </a:p>
            </p:txBody>
          </p:sp>
        </p:grpSp>
        <p:sp>
          <p:nvSpPr>
            <p:cNvPr id="27" name="TextBox 26"/>
            <p:cNvSpPr txBox="1"/>
            <p:nvPr/>
          </p:nvSpPr>
          <p:spPr>
            <a:xfrm>
              <a:off x="1039557" y="5529999"/>
              <a:ext cx="4980851" cy="400110"/>
            </a:xfrm>
            <a:prstGeom prst="rect">
              <a:avLst/>
            </a:prstGeom>
            <a:grpFill/>
          </p:spPr>
          <p:txBody>
            <a:bodyPr wrap="none" rtlCol="0">
              <a:spAutoFit/>
            </a:bodyPr>
            <a:lstStyle/>
            <a:p>
              <a:r>
                <a:rPr lang="en-US" sz="2000" dirty="0" err="1" smtClean="0">
                  <a:solidFill>
                    <a:srgbClr val="000000"/>
                  </a:solidFill>
                  <a:effectLst>
                    <a:outerShdw blurRad="38100" dist="38100" dir="2700000" algn="tl">
                      <a:srgbClr val="000000">
                        <a:alpha val="43137"/>
                      </a:srgbClr>
                    </a:outerShdw>
                  </a:effectLst>
                  <a:latin typeface="Consolas" pitchFamily="49" charset="0"/>
                </a:rPr>
                <a:t>IHandleMessages</a:t>
              </a:r>
              <a:r>
                <a:rPr lang="en-US" sz="2000" dirty="0" smtClean="0">
                  <a:solidFill>
                    <a:srgbClr val="000000"/>
                  </a:solidFill>
                  <a:effectLst>
                    <a:outerShdw blurRad="38100" dist="38100" dir="2700000" algn="tl">
                      <a:srgbClr val="000000">
                        <a:alpha val="43137"/>
                      </a:srgbClr>
                    </a:outerShdw>
                  </a:effectLst>
                  <a:latin typeface="Consolas" pitchFamily="49" charset="0"/>
                </a:rPr>
                <a:t>&lt;</a:t>
              </a:r>
              <a:r>
                <a:rPr lang="en-US" sz="2000" dirty="0" err="1" smtClean="0">
                  <a:solidFill>
                    <a:srgbClr val="000000"/>
                  </a:solidFill>
                  <a:effectLst>
                    <a:outerShdw blurRad="38100" dist="38100" dir="2700000" algn="tl">
                      <a:srgbClr val="000000">
                        <a:alpha val="43137"/>
                      </a:srgbClr>
                    </a:outerShdw>
                  </a:effectLst>
                  <a:latin typeface="Consolas" pitchFamily="49" charset="0"/>
                </a:rPr>
                <a:t>Change_Credit_Msg</a:t>
              </a:r>
              <a:r>
                <a:rPr lang="en-US" sz="2000" dirty="0" smtClean="0">
                  <a:solidFill>
                    <a:srgbClr val="000000"/>
                  </a:solidFill>
                  <a:effectLst>
                    <a:outerShdw blurRad="38100" dist="38100" dir="2700000" algn="tl">
                      <a:srgbClr val="000000">
                        <a:alpha val="43137"/>
                      </a:srgbClr>
                    </a:outerShdw>
                  </a:effectLst>
                  <a:latin typeface="Consolas" pitchFamily="49" charset="0"/>
                </a:rPr>
                <a:t>&gt;</a:t>
              </a:r>
              <a:endParaRPr lang="en-GB" sz="2000" dirty="0">
                <a:solidFill>
                  <a:srgbClr val="000000"/>
                </a:solidFill>
                <a:effectLst>
                  <a:outerShdw blurRad="38100" dist="38100" dir="2700000" algn="tl">
                    <a:srgbClr val="000000">
                      <a:alpha val="43137"/>
                    </a:srgbClr>
                  </a:outerShdw>
                </a:effectLst>
                <a:latin typeface="Consolas" pitchFamily="49" charset="0"/>
              </a:endParaRPr>
            </a:p>
          </p:txBody>
        </p:sp>
      </p:grpSp>
      <p:sp>
        <p:nvSpPr>
          <p:cNvPr id="31" name="Title 30"/>
          <p:cNvSpPr>
            <a:spLocks noGrp="1"/>
          </p:cNvSpPr>
          <p:nvPr>
            <p:ph type="title"/>
          </p:nvPr>
        </p:nvSpPr>
        <p:spPr/>
        <p:txBody>
          <a:bodyPr/>
          <a:lstStyle/>
          <a:p>
            <a:r>
              <a:rPr lang="en-US" dirty="0" smtClean="0"/>
              <a:t>Handling Logic Separated</a:t>
            </a:r>
            <a:endParaRPr lang="en-US" dirty="0"/>
          </a:p>
        </p:txBody>
      </p:sp>
    </p:spTree>
    <p:extLst>
      <p:ext uri="{BB962C8B-B14F-4D97-AF65-F5344CB8AC3E}">
        <p14:creationId xmlns:p14="http://schemas.microsoft.com/office/powerpoint/2010/main" val="4223990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P spid="8" grpId="0" animBg="1"/>
      <p:bldP spid="9" grpId="0" animBg="1"/>
      <p:bldP spid="13" grpId="0" animBg="1"/>
      <p:bldP spid="14" grpId="0" animBg="1"/>
      <p:bldP spid="15" grpId="0" animBg="1"/>
      <p:bldP spid="22"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Fault-tolerance - scenarios</a:t>
            </a:r>
            <a:endParaRPr lang="en-US" dirty="0"/>
          </a:p>
        </p:txBody>
      </p:sp>
      <p:sp>
        <p:nvSpPr>
          <p:cNvPr id="4" name="Content Placeholder 3"/>
          <p:cNvSpPr>
            <a:spLocks noGrp="1"/>
          </p:cNvSpPr>
          <p:nvPr>
            <p:ph idx="1"/>
          </p:nvPr>
        </p:nvSpPr>
        <p:spPr>
          <a:xfrm>
            <a:off x="107950" y="1584325"/>
            <a:ext cx="8915400" cy="2899255"/>
          </a:xfrm>
        </p:spPr>
        <p:txBody>
          <a:bodyPr/>
          <a:lstStyle/>
          <a:p>
            <a:r>
              <a:rPr lang="en-US" dirty="0" smtClean="0"/>
              <a:t>When servers crash</a:t>
            </a:r>
          </a:p>
          <a:p>
            <a:endParaRPr lang="en-US" dirty="0" smtClean="0"/>
          </a:p>
          <a:p>
            <a:r>
              <a:rPr lang="en-US" dirty="0" smtClean="0"/>
              <a:t>When databases are down</a:t>
            </a:r>
          </a:p>
          <a:p>
            <a:endParaRPr lang="en-US" dirty="0" smtClean="0"/>
          </a:p>
          <a:p>
            <a:r>
              <a:rPr lang="en-US" dirty="0" smtClean="0"/>
              <a:t>When deadlocks occur in the database</a:t>
            </a:r>
            <a:endParaRPr lang="en-US" dirty="0"/>
          </a:p>
        </p:txBody>
      </p:sp>
    </p:spTree>
    <p:extLst>
      <p:ext uri="{BB962C8B-B14F-4D97-AF65-F5344CB8AC3E}">
        <p14:creationId xmlns:p14="http://schemas.microsoft.com/office/powerpoint/2010/main" val="72296031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Rectangle 24598" descr="Server"/>
          <p:cNvPicPr>
            <a:picLocks noChangeAspect="1" noChangeArrowheads="1"/>
          </p:cNvPicPr>
          <p:nvPr/>
        </p:nvPicPr>
        <p:blipFill>
          <a:blip r:embed="rId3" cstate="print"/>
          <a:srcRect/>
          <a:stretch>
            <a:fillRect/>
          </a:stretch>
        </p:blipFill>
        <p:spPr bwMode="auto">
          <a:xfrm>
            <a:off x="6008386"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 name="Rectangle 24598" descr="Server"/>
          <p:cNvPicPr>
            <a:picLocks noChangeAspect="1" noChangeArrowheads="1"/>
          </p:cNvPicPr>
          <p:nvPr/>
        </p:nvPicPr>
        <p:blipFill>
          <a:blip r:embed="rId3" cstate="print"/>
          <a:srcRect/>
          <a:stretch>
            <a:fillRect/>
          </a:stretch>
        </p:blipFill>
        <p:spPr bwMode="auto">
          <a:xfrm>
            <a:off x="2147062"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smtClean="0"/>
              <a:t>When Servers Crash</a:t>
            </a:r>
            <a:endParaRPr lang="en-GB" dirty="0"/>
          </a:p>
        </p:txBody>
      </p:sp>
      <p:sp>
        <p:nvSpPr>
          <p:cNvPr id="8" name="Can 7"/>
          <p:cNvSpPr/>
          <p:nvPr/>
        </p:nvSpPr>
        <p:spPr bwMode="auto">
          <a:xfrm>
            <a:off x="6336374" y="2432918"/>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algn="ctr"/>
            <a:r>
              <a:rPr lang="en-US" kern="0" dirty="0" smtClean="0">
                <a:solidFill>
                  <a:srgbClr val="FFFFFF"/>
                </a:solidFill>
                <a:effectLst>
                  <a:outerShdw blurRad="38100" dist="38100" dir="2700000" algn="tl">
                    <a:srgbClr val="000000">
                      <a:alpha val="43137"/>
                    </a:srgbClr>
                  </a:outerShdw>
                </a:effectLst>
                <a:latin typeface="Calibri" pitchFamily="34" charset="0"/>
              </a:rPr>
              <a:t>DB</a:t>
            </a:r>
            <a:endParaRPr lang="en-GB" kern="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9" name="Rounded Rectangle 8"/>
          <p:cNvSpPr/>
          <p:nvPr/>
        </p:nvSpPr>
        <p:spPr bwMode="auto">
          <a:xfrm>
            <a:off x="2369795" y="2498236"/>
            <a:ext cx="1126672" cy="138792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App</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3" name="Group 12"/>
          <p:cNvGrpSpPr/>
          <p:nvPr/>
        </p:nvGrpSpPr>
        <p:grpSpPr>
          <a:xfrm>
            <a:off x="275987" y="2334948"/>
            <a:ext cx="2298219" cy="408217"/>
            <a:chOff x="667883" y="4049493"/>
            <a:chExt cx="2298219" cy="408217"/>
          </a:xfrm>
        </p:grpSpPr>
        <p:cxnSp>
          <p:nvCxnSpPr>
            <p:cNvPr id="11" name="Straight Arrow Connector 10"/>
            <p:cNvCxnSpPr/>
            <p:nvPr/>
          </p:nvCxnSpPr>
          <p:spPr bwMode="auto">
            <a:xfrm>
              <a:off x="761745"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12" name="TextBox 11"/>
            <p:cNvSpPr txBox="1"/>
            <p:nvPr/>
          </p:nvSpPr>
          <p:spPr>
            <a:xfrm>
              <a:off x="667883" y="4049493"/>
              <a:ext cx="1938351" cy="400110"/>
            </a:xfrm>
            <a:prstGeom prst="rect">
              <a:avLst/>
            </a:prstGeom>
            <a:noFill/>
          </p:spPr>
          <p:txBody>
            <a:bodyPr wrap="none" rtlCol="0">
              <a:spAutoFit/>
            </a:bodyPr>
            <a:lstStyle/>
            <a:p>
              <a:r>
                <a:rPr lang="en-US" sz="2000" b="0" dirty="0" smtClean="0">
                  <a:latin typeface="Calibri" pitchFamily="34" charset="0"/>
                </a:rPr>
                <a:t>[HTTP] $$ Order</a:t>
              </a:r>
              <a:endParaRPr lang="en-GB" sz="2000" b="0" dirty="0">
                <a:latin typeface="Calibri" pitchFamily="34" charset="0"/>
              </a:endParaRPr>
            </a:p>
          </p:txBody>
        </p:sp>
      </p:grpSp>
      <p:sp>
        <p:nvSpPr>
          <p:cNvPr id="21" name="Rounded Rectangle 20"/>
          <p:cNvSpPr/>
          <p:nvPr/>
        </p:nvSpPr>
        <p:spPr bwMode="auto">
          <a:xfrm>
            <a:off x="3529124" y="2520004"/>
            <a:ext cx="691258" cy="1387929"/>
          </a:xfrm>
          <a:prstGeom prst="roundRect">
            <a:avLst/>
          </a:prstGeom>
          <a:ln>
            <a:headEnd type="none" w="med" len="med"/>
            <a:tailEnd type="none" w="med" len="med"/>
          </a:ln>
        </p:spPr>
        <p:style>
          <a:lnRef idx="0">
            <a:schemeClr val="accent3"/>
          </a:lnRef>
          <a:fillRef idx="1001">
            <a:schemeClr val="dk2"/>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Calibri" pitchFamily="34" charset="0"/>
              </a:rPr>
              <a:t>Tx</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4" name="Group 13"/>
          <p:cNvGrpSpPr/>
          <p:nvPr/>
        </p:nvGrpSpPr>
        <p:grpSpPr>
          <a:xfrm>
            <a:off x="4231272" y="2520003"/>
            <a:ext cx="2204357" cy="400110"/>
            <a:chOff x="783779" y="4082151"/>
            <a:chExt cx="2204357" cy="400110"/>
          </a:xfrm>
        </p:grpSpPr>
        <p:cxnSp>
          <p:nvCxnSpPr>
            <p:cNvPr id="15" name="Straight Arrow Connector 14"/>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16" name="TextBox 15"/>
            <p:cNvSpPr txBox="1"/>
            <p:nvPr/>
          </p:nvSpPr>
          <p:spPr>
            <a:xfrm>
              <a:off x="1168770" y="4082151"/>
              <a:ext cx="1164101" cy="400110"/>
            </a:xfrm>
            <a:prstGeom prst="rect">
              <a:avLst/>
            </a:prstGeom>
            <a:noFill/>
          </p:spPr>
          <p:txBody>
            <a:bodyPr wrap="none" rtlCol="0">
              <a:spAutoFit/>
            </a:bodyPr>
            <a:lstStyle/>
            <a:p>
              <a:r>
                <a:rPr lang="en-US" sz="2000" b="0" dirty="0" smtClean="0">
                  <a:latin typeface="Calibri" pitchFamily="34" charset="0"/>
                </a:rPr>
                <a:t>Call 1 of 3</a:t>
              </a:r>
              <a:endParaRPr lang="en-GB" sz="2000" b="0" dirty="0">
                <a:latin typeface="Calibri" pitchFamily="34" charset="0"/>
              </a:endParaRPr>
            </a:p>
          </p:txBody>
        </p:sp>
      </p:grpSp>
      <p:grpSp>
        <p:nvGrpSpPr>
          <p:cNvPr id="5" name="Group 17"/>
          <p:cNvGrpSpPr/>
          <p:nvPr/>
        </p:nvGrpSpPr>
        <p:grpSpPr>
          <a:xfrm>
            <a:off x="4220382" y="2949996"/>
            <a:ext cx="2204357" cy="400110"/>
            <a:chOff x="783779" y="4082151"/>
            <a:chExt cx="2204357" cy="400110"/>
          </a:xfrm>
        </p:grpSpPr>
        <p:cxnSp>
          <p:nvCxnSpPr>
            <p:cNvPr id="19" name="Straight Arrow Connector 18"/>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20" name="TextBox 19"/>
            <p:cNvSpPr txBox="1"/>
            <p:nvPr/>
          </p:nvSpPr>
          <p:spPr>
            <a:xfrm>
              <a:off x="1179787" y="4082151"/>
              <a:ext cx="1199367" cy="400110"/>
            </a:xfrm>
            <a:prstGeom prst="rect">
              <a:avLst/>
            </a:prstGeom>
            <a:noFill/>
          </p:spPr>
          <p:txBody>
            <a:bodyPr wrap="none" rtlCol="0">
              <a:spAutoFit/>
            </a:bodyPr>
            <a:lstStyle/>
            <a:p>
              <a:r>
                <a:rPr lang="en-US" sz="2000" b="0" dirty="0" smtClean="0">
                  <a:latin typeface="Calibri" pitchFamily="34" charset="0"/>
                </a:rPr>
                <a:t>Call 2 of 3</a:t>
              </a:r>
              <a:endParaRPr lang="en-GB" sz="2000" b="0" dirty="0">
                <a:latin typeface="Calibri" pitchFamily="34" charset="0"/>
              </a:endParaRPr>
            </a:p>
          </p:txBody>
        </p:sp>
      </p:grpSp>
      <p:sp>
        <p:nvSpPr>
          <p:cNvPr id="23" name="16-Point Star 22"/>
          <p:cNvSpPr/>
          <p:nvPr/>
        </p:nvSpPr>
        <p:spPr bwMode="auto">
          <a:xfrm>
            <a:off x="1194146" y="4147429"/>
            <a:ext cx="4114800" cy="1355270"/>
          </a:xfrm>
          <a:prstGeom prst="star16">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Critical Windows Patch</a:t>
            </a:r>
            <a:endParaRPr kumimoji="0" lang="en-GB" sz="36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6" name="Group 25"/>
          <p:cNvGrpSpPr/>
          <p:nvPr/>
        </p:nvGrpSpPr>
        <p:grpSpPr>
          <a:xfrm>
            <a:off x="5915473" y="4995995"/>
            <a:ext cx="2286427" cy="751531"/>
            <a:chOff x="6502411" y="5371706"/>
            <a:chExt cx="2286427" cy="751531"/>
          </a:xfrm>
        </p:grpSpPr>
        <p:pic>
          <p:nvPicPr>
            <p:cNvPr id="4099" name="Picture 3"/>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8033659" y="5371706"/>
              <a:ext cx="755179" cy="751531"/>
            </a:xfrm>
            <a:prstGeom prst="rect">
              <a:avLst/>
            </a:prstGeom>
            <a:noFill/>
            <a:ln w="9525">
              <a:noFill/>
              <a:miter lim="800000"/>
              <a:headEnd/>
              <a:tailEnd/>
            </a:ln>
            <a:effectLst/>
          </p:spPr>
        </p:pic>
        <p:sp>
          <p:nvSpPr>
            <p:cNvPr id="25" name="TextBox 24"/>
            <p:cNvSpPr txBox="1"/>
            <p:nvPr/>
          </p:nvSpPr>
          <p:spPr>
            <a:xfrm>
              <a:off x="6502411" y="5508151"/>
              <a:ext cx="1401987" cy="523220"/>
            </a:xfrm>
            <a:prstGeom prst="rect">
              <a:avLst/>
            </a:prstGeom>
            <a:noFill/>
          </p:spPr>
          <p:txBody>
            <a:bodyPr wrap="none" rtlCol="0">
              <a:spAutoFit/>
            </a:bodyPr>
            <a:lstStyle/>
            <a:p>
              <a:r>
                <a:rPr lang="en-US" sz="2800" b="0" dirty="0" smtClean="0">
                  <a:latin typeface="Calibri" pitchFamily="34" charset="0"/>
                </a:rPr>
                <a:t>Rollback</a:t>
              </a:r>
              <a:endParaRPr lang="en-GB" sz="2800" b="0" dirty="0">
                <a:latin typeface="Calibri" pitchFamily="34" charset="0"/>
              </a:endParaRPr>
            </a:p>
          </p:txBody>
        </p:sp>
      </p:grpSp>
      <p:sp>
        <p:nvSpPr>
          <p:cNvPr id="27" name="TextBox 26"/>
          <p:cNvSpPr txBox="1"/>
          <p:nvPr/>
        </p:nvSpPr>
        <p:spPr>
          <a:xfrm>
            <a:off x="380999" y="5640635"/>
            <a:ext cx="3929743" cy="584775"/>
          </a:xfrm>
          <a:prstGeom prst="rect">
            <a:avLst/>
          </a:prstGeom>
          <a:noFill/>
        </p:spPr>
        <p:txBody>
          <a:bodyPr wrap="square" rtlCol="0">
            <a:spAutoFit/>
          </a:bodyPr>
          <a:lstStyle/>
          <a:p>
            <a:r>
              <a:rPr lang="en-US" sz="3200" b="0" dirty="0" smtClean="0">
                <a:latin typeface="Calibri" pitchFamily="34" charset="0"/>
              </a:rPr>
              <a:t>Where’s the order!?</a:t>
            </a:r>
            <a:endParaRPr lang="en-GB" sz="3200" b="0" dirty="0">
              <a:latin typeface="Calibri" pitchFamily="34" charset="0"/>
            </a:endParaRPr>
          </a:p>
        </p:txBody>
      </p:sp>
    </p:spTree>
    <p:extLst>
      <p:ext uri="{BB962C8B-B14F-4D97-AF65-F5344CB8AC3E}">
        <p14:creationId xmlns:p14="http://schemas.microsoft.com/office/powerpoint/2010/main" val="2937845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p:nvPr/>
        </p:nvSpPr>
        <p:spPr>
          <a:xfrm>
            <a:off x="1898219" y="746450"/>
            <a:ext cx="1292137"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Day One</a:t>
            </a:r>
          </a:p>
        </p:txBody>
      </p:sp>
      <p:sp>
        <p:nvSpPr>
          <p:cNvPr id="60" name="Shape 60"/>
          <p:cNvSpPr/>
          <p:nvPr/>
        </p:nvSpPr>
        <p:spPr>
          <a:xfrm>
            <a:off x="1481639" y="127011"/>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 Overview</a:t>
            </a:r>
          </a:p>
        </p:txBody>
      </p:sp>
      <p:sp>
        <p:nvSpPr>
          <p:cNvPr id="61" name="Shape 61"/>
          <p:cNvSpPr/>
          <p:nvPr/>
        </p:nvSpPr>
        <p:spPr>
          <a:xfrm>
            <a:off x="1709819" y="1269671"/>
            <a:ext cx="6337365" cy="2491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81000" lvl="0" indent="-381000">
              <a:buSzPct val="100000"/>
              <a:buFont typeface="Arial"/>
              <a:buChar char="•"/>
              <a:defRPr>
                <a:uFillTx/>
              </a:defRPr>
            </a:pPr>
            <a:r>
              <a:rPr sz="2000">
                <a:uFill>
                  <a:solidFill/>
                </a:uFill>
                <a:latin typeface="Avenir Book"/>
                <a:ea typeface="Avenir Book"/>
                <a:cs typeface="Avenir Book"/>
                <a:sym typeface="Avenir Book"/>
              </a:rPr>
              <a:t>NServiceBus Architecture</a:t>
            </a:r>
          </a:p>
          <a:p>
            <a:pPr marL="381000" lvl="0" indent="-381000">
              <a:buSzPct val="100000"/>
              <a:buFont typeface="Arial"/>
              <a:buChar char="•"/>
              <a:defRPr>
                <a:uFillTx/>
              </a:defRPr>
            </a:pPr>
            <a:r>
              <a:rPr sz="2000">
                <a:uFill>
                  <a:solidFill/>
                </a:uFill>
                <a:latin typeface="Avenir Book"/>
                <a:ea typeface="Avenir Book"/>
                <a:cs typeface="Avenir Book"/>
                <a:sym typeface="Avenir Book"/>
              </a:rPr>
              <a:t>Messaging Patterns</a:t>
            </a:r>
          </a:p>
          <a:p>
            <a:pPr marL="381000" lvl="0" indent="-381000">
              <a:buSzPct val="100000"/>
              <a:buFont typeface="Arial"/>
              <a:buChar char="•"/>
              <a:defRPr>
                <a:uFillTx/>
              </a:defRPr>
            </a:pPr>
            <a:r>
              <a:rPr sz="2000">
                <a:uFill>
                  <a:solidFill/>
                </a:uFill>
                <a:latin typeface="Avenir Book"/>
                <a:ea typeface="Avenir Book"/>
                <a:cs typeface="Avenir Book"/>
                <a:sym typeface="Avenir Book"/>
              </a:rPr>
              <a:t>NServiceBus Overview</a:t>
            </a:r>
          </a:p>
          <a:p>
            <a:pPr marL="381000" lvl="0" indent="-381000">
              <a:buSzPct val="100000"/>
              <a:buFont typeface="Arial"/>
              <a:buChar char="•"/>
              <a:defRPr>
                <a:uFillTx/>
              </a:defRPr>
            </a:pPr>
            <a:r>
              <a:rPr sz="2000">
                <a:uFill>
                  <a:solidFill/>
                </a:uFill>
                <a:latin typeface="Avenir Book"/>
                <a:ea typeface="Avenir Book"/>
                <a:cs typeface="Avenir Book"/>
                <a:sym typeface="Avenir Book"/>
              </a:rPr>
              <a:t>Demos</a:t>
            </a:r>
          </a:p>
          <a:p>
            <a:pPr marL="838200" lvl="1" indent="-381000">
              <a:buSzPct val="100000"/>
              <a:buFont typeface="Arial"/>
              <a:buChar char="•"/>
              <a:defRPr>
                <a:uFillTx/>
              </a:defRPr>
            </a:pPr>
            <a:r>
              <a:rPr sz="2000">
                <a:uFill>
                  <a:solidFill/>
                </a:uFill>
                <a:latin typeface="Avenir Book"/>
                <a:ea typeface="Avenir Book"/>
                <a:cs typeface="Avenir Book"/>
                <a:sym typeface="Avenir Book"/>
              </a:rPr>
              <a:t>Direct Send</a:t>
            </a:r>
          </a:p>
          <a:p>
            <a:pPr marL="838200" lvl="1" indent="-381000">
              <a:buSzPct val="100000"/>
              <a:buFont typeface="Arial"/>
              <a:buChar char="•"/>
              <a:defRPr>
                <a:uFillTx/>
              </a:defRPr>
            </a:pPr>
            <a:r>
              <a:rPr sz="2000">
                <a:uFill>
                  <a:solidFill/>
                </a:uFill>
                <a:latin typeface="Avenir Book"/>
                <a:ea typeface="Avenir Book"/>
                <a:cs typeface="Avenir Book"/>
                <a:sym typeface="Avenir Book"/>
              </a:rPr>
              <a:t>Full Duplex</a:t>
            </a:r>
          </a:p>
          <a:p>
            <a:pPr marL="838200" lvl="1" indent="-381000">
              <a:buSzPct val="100000"/>
              <a:buFont typeface="Arial"/>
              <a:buChar char="•"/>
              <a:defRPr>
                <a:uFillTx/>
              </a:defRPr>
            </a:pPr>
            <a:r>
              <a:rPr sz="2000">
                <a:uFill>
                  <a:solidFill/>
                </a:uFill>
                <a:latin typeface="Avenir Book"/>
                <a:ea typeface="Avenir Book"/>
                <a:cs typeface="Avenir Book"/>
                <a:sym typeface="Avenir Book"/>
              </a:rPr>
              <a:t>Saga</a:t>
            </a:r>
          </a:p>
        </p:txBody>
      </p:sp>
      <p:sp>
        <p:nvSpPr>
          <p:cNvPr id="2" name="Rectangle 1"/>
          <p:cNvSpPr/>
          <p:nvPr/>
        </p:nvSpPr>
        <p:spPr>
          <a:xfrm>
            <a:off x="1626652" y="4419600"/>
            <a:ext cx="4761240" cy="738664"/>
          </a:xfrm>
          <a:prstGeom prst="rect">
            <a:avLst/>
          </a:prstGeom>
        </p:spPr>
        <p:txBody>
          <a:bodyPr wrap="none">
            <a:spAutoFit/>
          </a:bodyPr>
          <a:lstStyle/>
          <a:p>
            <a:r>
              <a:rPr lang="en-US" sz="2400" dirty="0">
                <a:hlinkClick r:id="rId2"/>
              </a:rPr>
              <a:t>http://www.udidahan.com/training</a:t>
            </a:r>
            <a:r>
              <a:rPr lang="en-US" sz="2400" dirty="0" smtClean="0">
                <a:hlinkClick r:id="rId2"/>
              </a:rPr>
              <a:t>/</a:t>
            </a:r>
            <a:endParaRPr lang="en-US" sz="2400" dirty="0" smtClean="0"/>
          </a:p>
          <a:p>
            <a:endParaRPr lang="en-US" dirty="0"/>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ctangle 24598" descr="Server"/>
          <p:cNvPicPr>
            <a:picLocks noChangeAspect="1" noChangeArrowheads="1"/>
          </p:cNvPicPr>
          <p:nvPr/>
        </p:nvPicPr>
        <p:blipFill>
          <a:blip r:embed="rId3" cstate="print"/>
          <a:srcRect/>
          <a:stretch>
            <a:fillRect/>
          </a:stretch>
        </p:blipFill>
        <p:spPr bwMode="auto">
          <a:xfrm>
            <a:off x="6008386"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9" name="Rectangle 24598" descr="Server"/>
          <p:cNvPicPr>
            <a:picLocks noChangeAspect="1" noChangeArrowheads="1"/>
          </p:cNvPicPr>
          <p:nvPr/>
        </p:nvPicPr>
        <p:blipFill>
          <a:blip r:embed="rId3" cstate="print"/>
          <a:srcRect/>
          <a:stretch>
            <a:fillRect/>
          </a:stretch>
        </p:blipFill>
        <p:spPr bwMode="auto">
          <a:xfrm>
            <a:off x="2147062"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0" name="Rounded Rectangle 19"/>
          <p:cNvSpPr/>
          <p:nvPr/>
        </p:nvSpPr>
        <p:spPr bwMode="auto">
          <a:xfrm>
            <a:off x="2369795" y="2498236"/>
            <a:ext cx="1126672" cy="138792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App</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3" name="Group 21"/>
          <p:cNvGrpSpPr/>
          <p:nvPr/>
        </p:nvGrpSpPr>
        <p:grpSpPr>
          <a:xfrm>
            <a:off x="275987" y="2334948"/>
            <a:ext cx="2298219" cy="408217"/>
            <a:chOff x="667883" y="4049493"/>
            <a:chExt cx="2298219" cy="408217"/>
          </a:xfrm>
        </p:grpSpPr>
        <p:cxnSp>
          <p:nvCxnSpPr>
            <p:cNvPr id="25" name="Straight Arrow Connector 24"/>
            <p:cNvCxnSpPr/>
            <p:nvPr/>
          </p:nvCxnSpPr>
          <p:spPr bwMode="auto">
            <a:xfrm>
              <a:off x="761745"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28" name="TextBox 27"/>
            <p:cNvSpPr txBox="1"/>
            <p:nvPr/>
          </p:nvSpPr>
          <p:spPr>
            <a:xfrm>
              <a:off x="667883" y="4049493"/>
              <a:ext cx="1938351" cy="400110"/>
            </a:xfrm>
            <a:prstGeom prst="rect">
              <a:avLst/>
            </a:prstGeom>
            <a:noFill/>
          </p:spPr>
          <p:txBody>
            <a:bodyPr wrap="none" rtlCol="0">
              <a:spAutoFit/>
            </a:bodyPr>
            <a:lstStyle/>
            <a:p>
              <a:r>
                <a:rPr lang="en-US" sz="2000" b="0" dirty="0" smtClean="0">
                  <a:latin typeface="Calibri" pitchFamily="34" charset="0"/>
                </a:rPr>
                <a:t>[HTTP] $$ Order</a:t>
              </a:r>
              <a:endParaRPr lang="en-GB" sz="2000" b="0" dirty="0">
                <a:latin typeface="Calibri" pitchFamily="34" charset="0"/>
              </a:endParaRPr>
            </a:p>
          </p:txBody>
        </p:sp>
      </p:grpSp>
      <p:sp>
        <p:nvSpPr>
          <p:cNvPr id="29" name="Rounded Rectangle 28"/>
          <p:cNvSpPr/>
          <p:nvPr/>
        </p:nvSpPr>
        <p:spPr bwMode="auto">
          <a:xfrm>
            <a:off x="3529124" y="2520004"/>
            <a:ext cx="691258" cy="1387929"/>
          </a:xfrm>
          <a:prstGeom prst="roundRect">
            <a:avLst/>
          </a:prstGeom>
          <a:ln>
            <a:headEnd type="none" w="med" len="med"/>
            <a:tailEnd type="none" w="med" len="med"/>
          </a:ln>
        </p:spPr>
        <p:style>
          <a:lnRef idx="0">
            <a:schemeClr val="accent3"/>
          </a:lnRef>
          <a:fillRef idx="1001">
            <a:schemeClr val="dk2"/>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Calibri" pitchFamily="34" charset="0"/>
              </a:rPr>
              <a:t>Tx</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p:txBody>
          <a:bodyPr/>
          <a:lstStyle/>
          <a:p>
            <a:r>
              <a:rPr lang="en-US" dirty="0" smtClean="0"/>
              <a:t>When Databases Are Down</a:t>
            </a:r>
            <a:endParaRPr lang="en-GB" dirty="0"/>
          </a:p>
        </p:txBody>
      </p:sp>
      <p:sp>
        <p:nvSpPr>
          <p:cNvPr id="24" name="TextBox 23"/>
          <p:cNvSpPr txBox="1"/>
          <p:nvPr/>
        </p:nvSpPr>
        <p:spPr>
          <a:xfrm>
            <a:off x="4508513" y="3162260"/>
            <a:ext cx="1247777" cy="400110"/>
          </a:xfrm>
          <a:prstGeom prst="rect">
            <a:avLst/>
          </a:prstGeom>
          <a:noFill/>
        </p:spPr>
        <p:txBody>
          <a:bodyPr wrap="none" rtlCol="0">
            <a:spAutoFit/>
          </a:bodyPr>
          <a:lstStyle/>
          <a:p>
            <a:r>
              <a:rPr lang="en-US" sz="2000" b="0" dirty="0" smtClean="0">
                <a:latin typeface="Calibri" pitchFamily="34" charset="0"/>
              </a:rPr>
              <a:t>Exception</a:t>
            </a:r>
            <a:endParaRPr lang="en-GB" sz="2000" b="0" dirty="0">
              <a:latin typeface="Calibri" pitchFamily="34" charset="0"/>
            </a:endParaRPr>
          </a:p>
        </p:txBody>
      </p:sp>
      <p:sp>
        <p:nvSpPr>
          <p:cNvPr id="26" name="TextBox 25"/>
          <p:cNvSpPr txBox="1"/>
          <p:nvPr/>
        </p:nvSpPr>
        <p:spPr>
          <a:xfrm>
            <a:off x="4497623" y="3608582"/>
            <a:ext cx="1441933" cy="400110"/>
          </a:xfrm>
          <a:prstGeom prst="rect">
            <a:avLst/>
          </a:prstGeom>
          <a:noFill/>
        </p:spPr>
        <p:txBody>
          <a:bodyPr wrap="none" rtlCol="0">
            <a:spAutoFit/>
          </a:bodyPr>
          <a:lstStyle/>
          <a:p>
            <a:r>
              <a:rPr lang="en-US" sz="2000" b="0" dirty="0" smtClean="0">
                <a:latin typeface="Calibri" pitchFamily="34" charset="0"/>
              </a:rPr>
              <a:t>Write to log</a:t>
            </a:r>
            <a:endParaRPr lang="en-GB" sz="2000" b="0" dirty="0">
              <a:latin typeface="Calibri" pitchFamily="34" charset="0"/>
            </a:endParaRPr>
          </a:p>
        </p:txBody>
      </p:sp>
      <p:sp>
        <p:nvSpPr>
          <p:cNvPr id="31" name="Can 30"/>
          <p:cNvSpPr/>
          <p:nvPr/>
        </p:nvSpPr>
        <p:spPr bwMode="auto">
          <a:xfrm>
            <a:off x="6336374" y="2432918"/>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algn="ctr"/>
            <a:r>
              <a:rPr lang="en-US" kern="0" dirty="0" smtClean="0">
                <a:solidFill>
                  <a:srgbClr val="FFFFFF"/>
                </a:solidFill>
                <a:effectLst>
                  <a:outerShdw blurRad="38100" dist="38100" dir="2700000" algn="tl">
                    <a:srgbClr val="000000">
                      <a:alpha val="43137"/>
                    </a:srgbClr>
                  </a:outerShdw>
                </a:effectLst>
                <a:latin typeface="Calibri" pitchFamily="34" charset="0"/>
              </a:rPr>
              <a:t>DB</a:t>
            </a:r>
            <a:endParaRPr lang="en-GB" kern="0" dirty="0" smtClean="0">
              <a:solidFill>
                <a:srgbClr val="FFFFFF"/>
              </a:solidFill>
              <a:effectLst>
                <a:outerShdw blurRad="38100" dist="38100" dir="2700000" algn="tl">
                  <a:srgbClr val="000000">
                    <a:alpha val="43137"/>
                  </a:srgbClr>
                </a:outerShdw>
              </a:effectLst>
              <a:latin typeface="Calibri" pitchFamily="34" charset="0"/>
            </a:endParaRPr>
          </a:p>
        </p:txBody>
      </p:sp>
      <p:grpSp>
        <p:nvGrpSpPr>
          <p:cNvPr id="4" name="Group 13"/>
          <p:cNvGrpSpPr/>
          <p:nvPr/>
        </p:nvGrpSpPr>
        <p:grpSpPr>
          <a:xfrm>
            <a:off x="4220382" y="2387799"/>
            <a:ext cx="2204357" cy="400110"/>
            <a:chOff x="783779" y="4082151"/>
            <a:chExt cx="2204357" cy="400110"/>
          </a:xfrm>
        </p:grpSpPr>
        <p:sp>
          <p:nvSpPr>
            <p:cNvPr id="16" name="TextBox 15"/>
            <p:cNvSpPr txBox="1"/>
            <p:nvPr/>
          </p:nvSpPr>
          <p:spPr>
            <a:xfrm>
              <a:off x="1289957" y="4082151"/>
              <a:ext cx="1164101" cy="400110"/>
            </a:xfrm>
            <a:prstGeom prst="rect">
              <a:avLst/>
            </a:prstGeom>
            <a:noFill/>
          </p:spPr>
          <p:txBody>
            <a:bodyPr wrap="none" rtlCol="0">
              <a:spAutoFit/>
            </a:bodyPr>
            <a:lstStyle/>
            <a:p>
              <a:r>
                <a:rPr lang="en-US" sz="2000" b="0" dirty="0" smtClean="0">
                  <a:latin typeface="Calibri" pitchFamily="34" charset="0"/>
                </a:rPr>
                <a:t>Call 1 of 3</a:t>
              </a:r>
              <a:endParaRPr lang="en-GB" sz="2000" b="0" dirty="0">
                <a:latin typeface="Calibri" pitchFamily="34" charset="0"/>
              </a:endParaRPr>
            </a:p>
          </p:txBody>
        </p:sp>
        <p:cxnSp>
          <p:nvCxnSpPr>
            <p:cNvPr id="15" name="Straight Arrow Connector 14"/>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grpSp>
      <p:sp>
        <p:nvSpPr>
          <p:cNvPr id="23" name="16-Point Star 22"/>
          <p:cNvSpPr/>
          <p:nvPr/>
        </p:nvSpPr>
        <p:spPr bwMode="auto">
          <a:xfrm>
            <a:off x="6128238" y="3476132"/>
            <a:ext cx="1600200" cy="881743"/>
          </a:xfrm>
          <a:prstGeom prst="star16">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Down</a:t>
            </a: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sp>
        <p:nvSpPr>
          <p:cNvPr id="33" name="TextBox 32"/>
          <p:cNvSpPr txBox="1"/>
          <p:nvPr/>
        </p:nvSpPr>
        <p:spPr>
          <a:xfrm>
            <a:off x="450874" y="5640635"/>
            <a:ext cx="3532505" cy="584775"/>
          </a:xfrm>
          <a:prstGeom prst="rect">
            <a:avLst/>
          </a:prstGeom>
          <a:noFill/>
        </p:spPr>
        <p:txBody>
          <a:bodyPr wrap="none" rtlCol="0">
            <a:spAutoFit/>
          </a:bodyPr>
          <a:lstStyle/>
          <a:p>
            <a:r>
              <a:rPr lang="en-US" sz="3200" b="0" dirty="0" smtClean="0">
                <a:latin typeface="Calibri" pitchFamily="34" charset="0"/>
              </a:rPr>
              <a:t>Where’s the order!?</a:t>
            </a:r>
            <a:endParaRPr lang="en-GB" sz="3200" b="0" dirty="0">
              <a:latin typeface="Calibri" pitchFamily="34" charset="0"/>
            </a:endParaRPr>
          </a:p>
        </p:txBody>
      </p:sp>
    </p:spTree>
    <p:extLst>
      <p:ext uri="{BB962C8B-B14F-4D97-AF65-F5344CB8AC3E}">
        <p14:creationId xmlns:p14="http://schemas.microsoft.com/office/powerpoint/2010/main" val="2250658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4" grpId="0"/>
      <p:bldP spid="26"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Rectangle 24598" descr="Server"/>
          <p:cNvPicPr>
            <a:picLocks noChangeAspect="1" noChangeArrowheads="1"/>
          </p:cNvPicPr>
          <p:nvPr/>
        </p:nvPicPr>
        <p:blipFill>
          <a:blip r:embed="rId3" cstate="print"/>
          <a:srcRect/>
          <a:stretch>
            <a:fillRect/>
          </a:stretch>
        </p:blipFill>
        <p:spPr bwMode="auto">
          <a:xfrm>
            <a:off x="2147062"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3" name="Rounded Rectangle 62"/>
          <p:cNvSpPr/>
          <p:nvPr/>
        </p:nvSpPr>
        <p:spPr bwMode="auto">
          <a:xfrm>
            <a:off x="3529124" y="2520004"/>
            <a:ext cx="691258" cy="1387929"/>
          </a:xfrm>
          <a:prstGeom prst="roundRect">
            <a:avLst/>
          </a:prstGeom>
          <a:ln>
            <a:headEnd type="none" w="med" len="med"/>
            <a:tailEnd type="none" w="med" len="med"/>
          </a:ln>
        </p:spPr>
        <p:style>
          <a:lnRef idx="0">
            <a:schemeClr val="accent3"/>
          </a:lnRef>
          <a:fillRef idx="1001">
            <a:schemeClr val="dk2"/>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Calibri" pitchFamily="34" charset="0"/>
              </a:rPr>
              <a:t>Tx</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pic>
        <p:nvPicPr>
          <p:cNvPr id="57" name="Rectangle 24598" descr="Server"/>
          <p:cNvPicPr>
            <a:picLocks noChangeAspect="1" noChangeArrowheads="1"/>
          </p:cNvPicPr>
          <p:nvPr/>
        </p:nvPicPr>
        <p:blipFill>
          <a:blip r:embed="rId3" cstate="print"/>
          <a:srcRect/>
          <a:stretch>
            <a:fillRect/>
          </a:stretch>
        </p:blipFill>
        <p:spPr bwMode="auto">
          <a:xfrm>
            <a:off x="6008386" y="1317204"/>
            <a:ext cx="2764123" cy="377730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9" name="Rounded Rectangle 58"/>
          <p:cNvSpPr/>
          <p:nvPr/>
        </p:nvSpPr>
        <p:spPr bwMode="auto">
          <a:xfrm>
            <a:off x="2369795" y="2498236"/>
            <a:ext cx="1126672" cy="138792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App</a:t>
            </a:r>
            <a:endParaRPr kumimoji="0" lang="en-GB"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3" name="Group 59"/>
          <p:cNvGrpSpPr/>
          <p:nvPr/>
        </p:nvGrpSpPr>
        <p:grpSpPr>
          <a:xfrm>
            <a:off x="275987" y="2334948"/>
            <a:ext cx="2298219" cy="408217"/>
            <a:chOff x="667883" y="4049493"/>
            <a:chExt cx="2298219" cy="408217"/>
          </a:xfrm>
        </p:grpSpPr>
        <p:cxnSp>
          <p:nvCxnSpPr>
            <p:cNvPr id="61" name="Straight Arrow Connector 60"/>
            <p:cNvCxnSpPr/>
            <p:nvPr/>
          </p:nvCxnSpPr>
          <p:spPr bwMode="auto">
            <a:xfrm>
              <a:off x="761745"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62" name="TextBox 61"/>
            <p:cNvSpPr txBox="1"/>
            <p:nvPr/>
          </p:nvSpPr>
          <p:spPr>
            <a:xfrm>
              <a:off x="667883" y="4049493"/>
              <a:ext cx="1938351" cy="400110"/>
            </a:xfrm>
            <a:prstGeom prst="rect">
              <a:avLst/>
            </a:prstGeom>
            <a:noFill/>
          </p:spPr>
          <p:txBody>
            <a:bodyPr wrap="none" rtlCol="0">
              <a:spAutoFit/>
            </a:bodyPr>
            <a:lstStyle/>
            <a:p>
              <a:r>
                <a:rPr lang="en-US" sz="2000" b="0" dirty="0" smtClean="0">
                  <a:latin typeface="Calibri" pitchFamily="34" charset="0"/>
                </a:rPr>
                <a:t>[HTTP] $$ Order</a:t>
              </a:r>
              <a:endParaRPr lang="en-GB" sz="2000" b="0" dirty="0">
                <a:latin typeface="Calibri" pitchFamily="34" charset="0"/>
              </a:endParaRPr>
            </a:p>
          </p:txBody>
        </p:sp>
      </p:grpSp>
      <p:sp>
        <p:nvSpPr>
          <p:cNvPr id="2" name="Title 1"/>
          <p:cNvSpPr>
            <a:spLocks noGrp="1"/>
          </p:cNvSpPr>
          <p:nvPr>
            <p:ph type="title"/>
          </p:nvPr>
        </p:nvSpPr>
        <p:spPr/>
        <p:txBody>
          <a:bodyPr/>
          <a:lstStyle/>
          <a:p>
            <a:r>
              <a:rPr lang="en-US" dirty="0" smtClean="0"/>
              <a:t>When Deadlocks Happen</a:t>
            </a:r>
            <a:endParaRPr lang="en-GB" dirty="0"/>
          </a:p>
        </p:txBody>
      </p:sp>
      <p:sp>
        <p:nvSpPr>
          <p:cNvPr id="8" name="Can 7"/>
          <p:cNvSpPr/>
          <p:nvPr/>
        </p:nvSpPr>
        <p:spPr bwMode="auto">
          <a:xfrm>
            <a:off x="6906983" y="2432918"/>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algn="ctr"/>
            <a:r>
              <a:rPr lang="en-US" kern="0" dirty="0" smtClean="0">
                <a:solidFill>
                  <a:srgbClr val="FFFFFF"/>
                </a:solidFill>
                <a:effectLst>
                  <a:outerShdw blurRad="38100" dist="38100" dir="2700000" algn="tl">
                    <a:srgbClr val="000000">
                      <a:alpha val="43137"/>
                    </a:srgbClr>
                  </a:outerShdw>
                </a:effectLst>
                <a:latin typeface="Calibri" pitchFamily="34" charset="0"/>
              </a:rPr>
              <a:t>DB</a:t>
            </a:r>
            <a:endParaRPr lang="en-GB" kern="0" dirty="0" smtClean="0">
              <a:solidFill>
                <a:srgbClr val="FFFFFF"/>
              </a:solidFill>
              <a:effectLst>
                <a:outerShdw blurRad="38100" dist="38100" dir="2700000" algn="tl">
                  <a:srgbClr val="000000">
                    <a:alpha val="43137"/>
                  </a:srgbClr>
                </a:outerShdw>
              </a:effectLst>
              <a:latin typeface="Calibri" pitchFamily="34" charset="0"/>
            </a:endParaRPr>
          </a:p>
        </p:txBody>
      </p:sp>
      <p:grpSp>
        <p:nvGrpSpPr>
          <p:cNvPr id="4" name="Group 13"/>
          <p:cNvGrpSpPr/>
          <p:nvPr/>
        </p:nvGrpSpPr>
        <p:grpSpPr>
          <a:xfrm>
            <a:off x="4213505" y="2520003"/>
            <a:ext cx="2204357" cy="400110"/>
            <a:chOff x="783779" y="4082151"/>
            <a:chExt cx="2204357" cy="400110"/>
          </a:xfrm>
        </p:grpSpPr>
        <p:cxnSp>
          <p:nvCxnSpPr>
            <p:cNvPr id="15" name="Straight Arrow Connector 14"/>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16" name="TextBox 15"/>
            <p:cNvSpPr txBox="1"/>
            <p:nvPr/>
          </p:nvSpPr>
          <p:spPr>
            <a:xfrm>
              <a:off x="1289957" y="4082151"/>
              <a:ext cx="1164101" cy="400110"/>
            </a:xfrm>
            <a:prstGeom prst="rect">
              <a:avLst/>
            </a:prstGeom>
            <a:noFill/>
          </p:spPr>
          <p:txBody>
            <a:bodyPr wrap="none" rtlCol="0">
              <a:spAutoFit/>
            </a:bodyPr>
            <a:lstStyle/>
            <a:p>
              <a:r>
                <a:rPr lang="en-US" sz="2000" b="0" dirty="0" smtClean="0">
                  <a:latin typeface="Calibri" pitchFamily="34" charset="0"/>
                </a:rPr>
                <a:t>Call 1 of 3</a:t>
              </a:r>
              <a:endParaRPr lang="en-GB" sz="2000" b="0" dirty="0">
                <a:latin typeface="Calibri" pitchFamily="34" charset="0"/>
              </a:endParaRPr>
            </a:p>
          </p:txBody>
        </p:sp>
      </p:grpSp>
      <p:sp>
        <p:nvSpPr>
          <p:cNvPr id="23" name="16-Point Star 22"/>
          <p:cNvSpPr/>
          <p:nvPr/>
        </p:nvSpPr>
        <p:spPr bwMode="auto">
          <a:xfrm>
            <a:off x="5094515" y="5633357"/>
            <a:ext cx="2286000" cy="881743"/>
          </a:xfrm>
          <a:prstGeom prst="star16">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Deadlock</a:t>
            </a: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sp>
        <p:nvSpPr>
          <p:cNvPr id="24" name="TextBox 23"/>
          <p:cNvSpPr txBox="1"/>
          <p:nvPr/>
        </p:nvSpPr>
        <p:spPr>
          <a:xfrm>
            <a:off x="4465838" y="3276563"/>
            <a:ext cx="1247777" cy="400110"/>
          </a:xfrm>
          <a:prstGeom prst="rect">
            <a:avLst/>
          </a:prstGeom>
          <a:noFill/>
        </p:spPr>
        <p:txBody>
          <a:bodyPr wrap="none" rtlCol="0">
            <a:spAutoFit/>
          </a:bodyPr>
          <a:lstStyle/>
          <a:p>
            <a:r>
              <a:rPr lang="en-US" sz="2000" b="0" dirty="0" smtClean="0">
                <a:latin typeface="Calibri" pitchFamily="34" charset="0"/>
              </a:rPr>
              <a:t>Exception</a:t>
            </a:r>
            <a:endParaRPr lang="en-GB" sz="2000" b="0" dirty="0">
              <a:latin typeface="Calibri" pitchFamily="34" charset="0"/>
            </a:endParaRPr>
          </a:p>
        </p:txBody>
      </p:sp>
      <p:sp>
        <p:nvSpPr>
          <p:cNvPr id="26" name="TextBox 25"/>
          <p:cNvSpPr txBox="1"/>
          <p:nvPr/>
        </p:nvSpPr>
        <p:spPr>
          <a:xfrm>
            <a:off x="4454948" y="3608582"/>
            <a:ext cx="1441933" cy="400110"/>
          </a:xfrm>
          <a:prstGeom prst="rect">
            <a:avLst/>
          </a:prstGeom>
          <a:noFill/>
        </p:spPr>
        <p:txBody>
          <a:bodyPr wrap="none" rtlCol="0">
            <a:spAutoFit/>
          </a:bodyPr>
          <a:lstStyle/>
          <a:p>
            <a:r>
              <a:rPr lang="en-US" sz="2000" b="0" dirty="0" smtClean="0">
                <a:latin typeface="Calibri" pitchFamily="34" charset="0"/>
              </a:rPr>
              <a:t>Write to log</a:t>
            </a:r>
            <a:endParaRPr lang="en-GB" sz="2000" b="0" dirty="0">
              <a:latin typeface="Calibri" pitchFamily="34" charset="0"/>
            </a:endParaRPr>
          </a:p>
        </p:txBody>
      </p:sp>
      <p:grpSp>
        <p:nvGrpSpPr>
          <p:cNvPr id="5" name="Group 19"/>
          <p:cNvGrpSpPr/>
          <p:nvPr/>
        </p:nvGrpSpPr>
        <p:grpSpPr>
          <a:xfrm>
            <a:off x="6972299" y="3265690"/>
            <a:ext cx="239419" cy="347464"/>
            <a:chOff x="1353918" y="2285992"/>
            <a:chExt cx="435373" cy="612794"/>
          </a:xfrm>
        </p:grpSpPr>
        <p:cxnSp>
          <p:nvCxnSpPr>
            <p:cNvPr id="22" name="Straight Connector 21"/>
            <p:cNvCxnSpPr/>
            <p:nvPr/>
          </p:nvCxnSpPr>
          <p:spPr>
            <a:xfrm rot="5400000">
              <a:off x="1051290" y="2591992"/>
              <a:ext cx="612000" cy="1588"/>
            </a:xfrm>
            <a:prstGeom prst="line">
              <a:avLst/>
            </a:prstGeom>
            <a:noFill/>
            <a:ln w="9525" cap="flat" cmpd="sng" algn="ctr">
              <a:solidFill>
                <a:schemeClr val="tx1"/>
              </a:solidFill>
              <a:prstDash val="solid"/>
            </a:ln>
            <a:effectLst/>
          </p:spPr>
        </p:cxnSp>
        <p:cxnSp>
          <p:nvCxnSpPr>
            <p:cNvPr id="25" name="Straight Connector 24"/>
            <p:cNvCxnSpPr/>
            <p:nvPr/>
          </p:nvCxnSpPr>
          <p:spPr>
            <a:xfrm rot="5400000">
              <a:off x="1203690" y="2591198"/>
              <a:ext cx="612000" cy="1588"/>
            </a:xfrm>
            <a:prstGeom prst="line">
              <a:avLst/>
            </a:prstGeom>
            <a:noFill/>
            <a:ln w="9525" cap="flat" cmpd="sng" algn="ctr">
              <a:solidFill>
                <a:schemeClr val="tx1"/>
              </a:solidFill>
              <a:prstDash val="solid"/>
            </a:ln>
            <a:effectLst/>
          </p:spPr>
        </p:cxnSp>
        <p:cxnSp>
          <p:nvCxnSpPr>
            <p:cNvPr id="27" name="Straight Connector 26"/>
            <p:cNvCxnSpPr/>
            <p:nvPr/>
          </p:nvCxnSpPr>
          <p:spPr>
            <a:xfrm rot="5400000">
              <a:off x="1336248" y="2591198"/>
              <a:ext cx="612000" cy="1588"/>
            </a:xfrm>
            <a:prstGeom prst="line">
              <a:avLst/>
            </a:prstGeom>
            <a:noFill/>
            <a:ln w="9525" cap="flat" cmpd="sng" algn="ctr">
              <a:solidFill>
                <a:schemeClr val="tx1"/>
              </a:solidFill>
              <a:prstDash val="solid"/>
            </a:ln>
            <a:effectLst/>
          </p:spPr>
        </p:cxnSp>
        <p:cxnSp>
          <p:nvCxnSpPr>
            <p:cNvPr id="29" name="Straight Connector 28"/>
            <p:cNvCxnSpPr/>
            <p:nvPr/>
          </p:nvCxnSpPr>
          <p:spPr>
            <a:xfrm rot="5400000">
              <a:off x="1479124" y="2591198"/>
              <a:ext cx="612000" cy="1588"/>
            </a:xfrm>
            <a:prstGeom prst="line">
              <a:avLst/>
            </a:prstGeom>
            <a:noFill/>
            <a:ln w="9525" cap="flat" cmpd="sng" algn="ctr">
              <a:solidFill>
                <a:schemeClr val="tx1"/>
              </a:solidFill>
              <a:prstDash val="solid"/>
            </a:ln>
            <a:effectLst/>
          </p:spPr>
        </p:cxnSp>
        <p:cxnSp>
          <p:nvCxnSpPr>
            <p:cNvPr id="30" name="Straight Connector 29"/>
            <p:cNvCxnSpPr/>
            <p:nvPr/>
          </p:nvCxnSpPr>
          <p:spPr>
            <a:xfrm rot="10800000">
              <a:off x="1353918" y="2285992"/>
              <a:ext cx="432000" cy="1588"/>
            </a:xfrm>
            <a:prstGeom prst="line">
              <a:avLst/>
            </a:prstGeom>
            <a:noFill/>
            <a:ln w="9525" cap="flat" cmpd="sng" algn="ctr">
              <a:solidFill>
                <a:schemeClr val="tx1"/>
              </a:solidFill>
              <a:prstDash val="solid"/>
            </a:ln>
            <a:effectLst/>
          </p:spPr>
        </p:cxnSp>
        <p:cxnSp>
          <p:nvCxnSpPr>
            <p:cNvPr id="31" name="Straight Connector 30"/>
            <p:cNvCxnSpPr/>
            <p:nvPr/>
          </p:nvCxnSpPr>
          <p:spPr>
            <a:xfrm rot="10800000">
              <a:off x="1357291" y="2438392"/>
              <a:ext cx="432000" cy="1588"/>
            </a:xfrm>
            <a:prstGeom prst="line">
              <a:avLst/>
            </a:prstGeom>
            <a:noFill/>
            <a:ln w="9525" cap="flat" cmpd="sng" algn="ctr">
              <a:solidFill>
                <a:schemeClr val="tx1"/>
              </a:solidFill>
              <a:prstDash val="solid"/>
            </a:ln>
            <a:effectLst/>
          </p:spPr>
        </p:cxnSp>
        <p:cxnSp>
          <p:nvCxnSpPr>
            <p:cNvPr id="32" name="Straight Connector 31"/>
            <p:cNvCxnSpPr/>
            <p:nvPr/>
          </p:nvCxnSpPr>
          <p:spPr>
            <a:xfrm rot="10800000">
              <a:off x="1357291" y="2570155"/>
              <a:ext cx="432000" cy="1588"/>
            </a:xfrm>
            <a:prstGeom prst="line">
              <a:avLst/>
            </a:prstGeom>
            <a:noFill/>
            <a:ln w="9525" cap="flat" cmpd="sng" algn="ctr">
              <a:solidFill>
                <a:schemeClr val="tx1"/>
              </a:solidFill>
              <a:prstDash val="solid"/>
            </a:ln>
            <a:effectLst/>
          </p:spPr>
        </p:cxnSp>
        <p:cxnSp>
          <p:nvCxnSpPr>
            <p:cNvPr id="33" name="Straight Connector 32"/>
            <p:cNvCxnSpPr/>
            <p:nvPr/>
          </p:nvCxnSpPr>
          <p:spPr>
            <a:xfrm rot="10800000">
              <a:off x="1357291" y="2713031"/>
              <a:ext cx="432000" cy="1588"/>
            </a:xfrm>
            <a:prstGeom prst="line">
              <a:avLst/>
            </a:prstGeom>
            <a:noFill/>
            <a:ln w="9525" cap="flat" cmpd="sng" algn="ctr">
              <a:solidFill>
                <a:schemeClr val="tx1"/>
              </a:solidFill>
              <a:prstDash val="solid"/>
            </a:ln>
            <a:effectLst/>
          </p:spPr>
        </p:cxnSp>
        <p:cxnSp>
          <p:nvCxnSpPr>
            <p:cNvPr id="34" name="Straight Connector 33"/>
            <p:cNvCxnSpPr/>
            <p:nvPr/>
          </p:nvCxnSpPr>
          <p:spPr>
            <a:xfrm rot="10800000">
              <a:off x="1357290" y="2855907"/>
              <a:ext cx="432000" cy="1588"/>
            </a:xfrm>
            <a:prstGeom prst="line">
              <a:avLst/>
            </a:prstGeom>
            <a:noFill/>
            <a:ln w="9525" cap="flat" cmpd="sng" algn="ctr">
              <a:solidFill>
                <a:schemeClr val="tx1"/>
              </a:solidFill>
              <a:prstDash val="solid"/>
            </a:ln>
            <a:effectLst/>
          </p:spPr>
        </p:cxnSp>
      </p:grpSp>
      <p:sp>
        <p:nvSpPr>
          <p:cNvPr id="35" name="TextBox 34"/>
          <p:cNvSpPr txBox="1"/>
          <p:nvPr/>
        </p:nvSpPr>
        <p:spPr>
          <a:xfrm>
            <a:off x="6924017" y="3544950"/>
            <a:ext cx="340158" cy="400110"/>
          </a:xfrm>
          <a:prstGeom prst="rect">
            <a:avLst/>
          </a:prstGeom>
          <a:noFill/>
        </p:spPr>
        <p:txBody>
          <a:bodyPr wrap="none" rtlCol="0">
            <a:spAutoFit/>
          </a:bodyPr>
          <a:lstStyle/>
          <a:p>
            <a:pPr algn="l" rtl="0"/>
            <a:r>
              <a:rPr lang="en-US" sz="2000" kern="1200" dirty="0">
                <a:latin typeface="Calibri"/>
                <a:ea typeface="+mn-ea"/>
                <a:cs typeface="+mn-cs"/>
              </a:rPr>
              <a:t>A</a:t>
            </a:r>
            <a:endParaRPr lang="en-GB" sz="2000" kern="1200" dirty="0">
              <a:latin typeface="Calibri"/>
              <a:ea typeface="+mn-ea"/>
              <a:cs typeface="+mn-cs"/>
            </a:endParaRPr>
          </a:p>
        </p:txBody>
      </p:sp>
      <p:sp>
        <p:nvSpPr>
          <p:cNvPr id="36" name="TextBox 35"/>
          <p:cNvSpPr txBox="1"/>
          <p:nvPr/>
        </p:nvSpPr>
        <p:spPr>
          <a:xfrm>
            <a:off x="7566962" y="3544954"/>
            <a:ext cx="328936" cy="400110"/>
          </a:xfrm>
          <a:prstGeom prst="rect">
            <a:avLst/>
          </a:prstGeom>
          <a:noFill/>
        </p:spPr>
        <p:txBody>
          <a:bodyPr wrap="none" rtlCol="0">
            <a:spAutoFit/>
          </a:bodyPr>
          <a:lstStyle/>
          <a:p>
            <a:pPr algn="l" rtl="0"/>
            <a:r>
              <a:rPr lang="en-US" sz="2000" kern="1200" dirty="0">
                <a:latin typeface="Calibri"/>
                <a:ea typeface="+mn-ea"/>
                <a:cs typeface="+mn-cs"/>
              </a:rPr>
              <a:t>B</a:t>
            </a:r>
            <a:endParaRPr lang="en-GB" sz="2000" kern="1200" dirty="0">
              <a:latin typeface="Calibri"/>
              <a:ea typeface="+mn-ea"/>
              <a:cs typeface="+mn-cs"/>
            </a:endParaRPr>
          </a:p>
        </p:txBody>
      </p:sp>
      <p:grpSp>
        <p:nvGrpSpPr>
          <p:cNvPr id="6" name="Group 36"/>
          <p:cNvGrpSpPr/>
          <p:nvPr/>
        </p:nvGrpSpPr>
        <p:grpSpPr>
          <a:xfrm>
            <a:off x="7598240" y="3271129"/>
            <a:ext cx="239419" cy="347464"/>
            <a:chOff x="1353918" y="2285992"/>
            <a:chExt cx="435373" cy="612794"/>
          </a:xfrm>
        </p:grpSpPr>
        <p:cxnSp>
          <p:nvCxnSpPr>
            <p:cNvPr id="38" name="Straight Connector 37"/>
            <p:cNvCxnSpPr/>
            <p:nvPr/>
          </p:nvCxnSpPr>
          <p:spPr>
            <a:xfrm rot="5400000">
              <a:off x="1051290" y="2591992"/>
              <a:ext cx="612000" cy="1588"/>
            </a:xfrm>
            <a:prstGeom prst="line">
              <a:avLst/>
            </a:prstGeom>
            <a:noFill/>
            <a:ln w="9525" cap="flat" cmpd="sng" algn="ctr">
              <a:solidFill>
                <a:schemeClr val="tx1"/>
              </a:solidFill>
              <a:prstDash val="solid"/>
            </a:ln>
            <a:effectLst/>
          </p:spPr>
        </p:cxnSp>
        <p:cxnSp>
          <p:nvCxnSpPr>
            <p:cNvPr id="39" name="Straight Connector 38"/>
            <p:cNvCxnSpPr/>
            <p:nvPr/>
          </p:nvCxnSpPr>
          <p:spPr>
            <a:xfrm rot="5400000">
              <a:off x="1203690" y="2591198"/>
              <a:ext cx="612000" cy="1588"/>
            </a:xfrm>
            <a:prstGeom prst="line">
              <a:avLst/>
            </a:prstGeom>
            <a:noFill/>
            <a:ln w="9525" cap="flat" cmpd="sng" algn="ctr">
              <a:solidFill>
                <a:schemeClr val="tx1"/>
              </a:solidFill>
              <a:prstDash val="solid"/>
            </a:ln>
            <a:effectLst/>
          </p:spPr>
        </p:cxnSp>
        <p:cxnSp>
          <p:nvCxnSpPr>
            <p:cNvPr id="40" name="Straight Connector 39"/>
            <p:cNvCxnSpPr/>
            <p:nvPr/>
          </p:nvCxnSpPr>
          <p:spPr>
            <a:xfrm rot="5400000">
              <a:off x="1336248" y="2591198"/>
              <a:ext cx="612000" cy="1588"/>
            </a:xfrm>
            <a:prstGeom prst="line">
              <a:avLst/>
            </a:prstGeom>
            <a:noFill/>
            <a:ln w="9525" cap="flat" cmpd="sng" algn="ctr">
              <a:solidFill>
                <a:schemeClr val="tx1"/>
              </a:solidFill>
              <a:prstDash val="solid"/>
            </a:ln>
            <a:effectLst/>
          </p:spPr>
        </p:cxnSp>
        <p:cxnSp>
          <p:nvCxnSpPr>
            <p:cNvPr id="41" name="Straight Connector 40"/>
            <p:cNvCxnSpPr/>
            <p:nvPr/>
          </p:nvCxnSpPr>
          <p:spPr>
            <a:xfrm rot="5400000">
              <a:off x="1479124" y="2591198"/>
              <a:ext cx="612000" cy="1588"/>
            </a:xfrm>
            <a:prstGeom prst="line">
              <a:avLst/>
            </a:prstGeom>
            <a:noFill/>
            <a:ln w="9525" cap="flat" cmpd="sng" algn="ctr">
              <a:solidFill>
                <a:schemeClr val="tx1"/>
              </a:solidFill>
              <a:prstDash val="solid"/>
            </a:ln>
            <a:effectLst/>
          </p:spPr>
        </p:cxnSp>
        <p:cxnSp>
          <p:nvCxnSpPr>
            <p:cNvPr id="42" name="Straight Connector 41"/>
            <p:cNvCxnSpPr/>
            <p:nvPr/>
          </p:nvCxnSpPr>
          <p:spPr>
            <a:xfrm rot="10800000">
              <a:off x="1353918" y="2285992"/>
              <a:ext cx="432000" cy="1588"/>
            </a:xfrm>
            <a:prstGeom prst="line">
              <a:avLst/>
            </a:prstGeom>
            <a:noFill/>
            <a:ln w="9525" cap="flat" cmpd="sng" algn="ctr">
              <a:solidFill>
                <a:schemeClr val="tx1"/>
              </a:solidFill>
              <a:prstDash val="solid"/>
            </a:ln>
            <a:effectLst/>
          </p:spPr>
        </p:cxnSp>
        <p:cxnSp>
          <p:nvCxnSpPr>
            <p:cNvPr id="43" name="Straight Connector 42"/>
            <p:cNvCxnSpPr/>
            <p:nvPr/>
          </p:nvCxnSpPr>
          <p:spPr>
            <a:xfrm rot="10800000">
              <a:off x="1357291" y="2438392"/>
              <a:ext cx="432000" cy="1588"/>
            </a:xfrm>
            <a:prstGeom prst="line">
              <a:avLst/>
            </a:prstGeom>
            <a:noFill/>
            <a:ln w="9525" cap="flat" cmpd="sng" algn="ctr">
              <a:solidFill>
                <a:schemeClr val="tx1"/>
              </a:solidFill>
              <a:prstDash val="solid"/>
            </a:ln>
            <a:effectLst/>
          </p:spPr>
        </p:cxnSp>
        <p:cxnSp>
          <p:nvCxnSpPr>
            <p:cNvPr id="44" name="Straight Connector 43"/>
            <p:cNvCxnSpPr/>
            <p:nvPr/>
          </p:nvCxnSpPr>
          <p:spPr>
            <a:xfrm rot="10800000">
              <a:off x="1357291" y="2570155"/>
              <a:ext cx="432000" cy="1588"/>
            </a:xfrm>
            <a:prstGeom prst="line">
              <a:avLst/>
            </a:prstGeom>
            <a:noFill/>
            <a:ln w="9525" cap="flat" cmpd="sng" algn="ctr">
              <a:solidFill>
                <a:schemeClr val="tx1"/>
              </a:solidFill>
              <a:prstDash val="solid"/>
            </a:ln>
            <a:effectLst/>
          </p:spPr>
        </p:cxnSp>
        <p:cxnSp>
          <p:nvCxnSpPr>
            <p:cNvPr id="45" name="Straight Connector 44"/>
            <p:cNvCxnSpPr/>
            <p:nvPr/>
          </p:nvCxnSpPr>
          <p:spPr>
            <a:xfrm rot="10800000">
              <a:off x="1357291" y="2713031"/>
              <a:ext cx="432000" cy="1588"/>
            </a:xfrm>
            <a:prstGeom prst="line">
              <a:avLst/>
            </a:prstGeom>
            <a:noFill/>
            <a:ln w="9525" cap="flat" cmpd="sng" algn="ctr">
              <a:solidFill>
                <a:schemeClr val="tx1"/>
              </a:solidFill>
              <a:prstDash val="solid"/>
            </a:ln>
            <a:effectLst/>
          </p:spPr>
        </p:cxnSp>
        <p:cxnSp>
          <p:nvCxnSpPr>
            <p:cNvPr id="46" name="Straight Connector 45"/>
            <p:cNvCxnSpPr/>
            <p:nvPr/>
          </p:nvCxnSpPr>
          <p:spPr>
            <a:xfrm rot="10800000">
              <a:off x="1357290" y="2855907"/>
              <a:ext cx="432000" cy="1588"/>
            </a:xfrm>
            <a:prstGeom prst="line">
              <a:avLst/>
            </a:prstGeom>
            <a:noFill/>
            <a:ln w="9525" cap="flat" cmpd="sng" algn="ctr">
              <a:solidFill>
                <a:schemeClr val="tx1"/>
              </a:solidFill>
              <a:prstDash val="solid"/>
            </a:ln>
            <a:effectLst/>
          </p:spPr>
        </p:cxnSp>
      </p:grpSp>
      <p:grpSp>
        <p:nvGrpSpPr>
          <p:cNvPr id="7" name="Group 46"/>
          <p:cNvGrpSpPr/>
          <p:nvPr/>
        </p:nvGrpSpPr>
        <p:grpSpPr>
          <a:xfrm>
            <a:off x="4202615" y="2868351"/>
            <a:ext cx="2204357" cy="400110"/>
            <a:chOff x="783779" y="4082151"/>
            <a:chExt cx="2204357" cy="400110"/>
          </a:xfrm>
        </p:grpSpPr>
        <p:cxnSp>
          <p:nvCxnSpPr>
            <p:cNvPr id="48" name="Straight Arrow Connector 47"/>
            <p:cNvCxnSpPr/>
            <p:nvPr/>
          </p:nvCxnSpPr>
          <p:spPr bwMode="auto">
            <a:xfrm>
              <a:off x="783779" y="4457710"/>
              <a:ext cx="2204357"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49" name="TextBox 48"/>
            <p:cNvSpPr txBox="1"/>
            <p:nvPr/>
          </p:nvSpPr>
          <p:spPr>
            <a:xfrm>
              <a:off x="1289957" y="4082151"/>
              <a:ext cx="1199367" cy="400110"/>
            </a:xfrm>
            <a:prstGeom prst="rect">
              <a:avLst/>
            </a:prstGeom>
            <a:noFill/>
          </p:spPr>
          <p:txBody>
            <a:bodyPr wrap="none" rtlCol="0">
              <a:spAutoFit/>
            </a:bodyPr>
            <a:lstStyle/>
            <a:p>
              <a:r>
                <a:rPr lang="en-US" sz="2000" b="0" dirty="0" smtClean="0">
                  <a:latin typeface="Calibri" pitchFamily="34" charset="0"/>
                </a:rPr>
                <a:t>Call 2 of 3</a:t>
              </a:r>
              <a:endParaRPr lang="en-GB" sz="2000" b="0" dirty="0">
                <a:latin typeface="Calibri" pitchFamily="34" charset="0"/>
              </a:endParaRPr>
            </a:p>
          </p:txBody>
        </p:sp>
      </p:grpSp>
      <p:sp>
        <p:nvSpPr>
          <p:cNvPr id="52" name="Down Arrow 51"/>
          <p:cNvSpPr/>
          <p:nvPr/>
        </p:nvSpPr>
        <p:spPr>
          <a:xfrm rot="9562978">
            <a:off x="7792434" y="3886599"/>
            <a:ext cx="428628" cy="1393147"/>
          </a:xfrm>
          <a:prstGeom prst="downArrow">
            <a:avLst/>
          </a:prstGeom>
          <a:solidFill>
            <a:schemeClr val="accent4"/>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Down Arrow 52"/>
          <p:cNvSpPr/>
          <p:nvPr/>
        </p:nvSpPr>
        <p:spPr>
          <a:xfrm rot="5400000">
            <a:off x="7314225" y="3182156"/>
            <a:ext cx="247421" cy="278916"/>
          </a:xfrm>
          <a:prstGeom prst="downArrow">
            <a:avLst/>
          </a:prstGeom>
          <a:solidFill>
            <a:schemeClr val="accent1"/>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ight Arrow 54"/>
          <p:cNvSpPr/>
          <p:nvPr/>
        </p:nvSpPr>
        <p:spPr>
          <a:xfrm>
            <a:off x="7236008" y="3441256"/>
            <a:ext cx="285758" cy="265330"/>
          </a:xfrm>
          <a:prstGeom prst="rightArrow">
            <a:avLst/>
          </a:prstGeom>
          <a:solidFill>
            <a:schemeClr val="accent3"/>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56" name="Straight Connector 55"/>
          <p:cNvCxnSpPr>
            <a:endCxn id="23" idx="0"/>
          </p:cNvCxnSpPr>
          <p:nvPr/>
        </p:nvCxnSpPr>
        <p:spPr>
          <a:xfrm rot="5400000">
            <a:off x="6256265" y="4590298"/>
            <a:ext cx="1961664" cy="382709"/>
          </a:xfrm>
          <a:prstGeom prst="line">
            <a:avLst/>
          </a:prstGeom>
          <a:noFill/>
          <a:ln w="38100" cap="flat" cmpd="sng" algn="ctr">
            <a:solidFill>
              <a:schemeClr val="accent1"/>
            </a:solidFill>
            <a:prstDash val="dash"/>
          </a:ln>
          <a:effectLst/>
        </p:spPr>
      </p:cxnSp>
      <p:pic>
        <p:nvPicPr>
          <p:cNvPr id="64" name="Rectangle 24598" descr="Server"/>
          <p:cNvPicPr>
            <a:picLocks noChangeAspect="1" noChangeArrowheads="1"/>
          </p:cNvPicPr>
          <p:nvPr/>
        </p:nvPicPr>
        <p:blipFill>
          <a:blip r:embed="rId3" cstate="print"/>
          <a:srcRect/>
          <a:stretch>
            <a:fillRect/>
          </a:stretch>
        </p:blipFill>
        <p:spPr bwMode="auto">
          <a:xfrm>
            <a:off x="8048640" y="5180808"/>
            <a:ext cx="1018013" cy="139116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5" name="TextBox 64"/>
          <p:cNvSpPr txBox="1"/>
          <p:nvPr/>
        </p:nvSpPr>
        <p:spPr>
          <a:xfrm>
            <a:off x="450874" y="5640635"/>
            <a:ext cx="3532505" cy="584775"/>
          </a:xfrm>
          <a:prstGeom prst="rect">
            <a:avLst/>
          </a:prstGeom>
          <a:noFill/>
        </p:spPr>
        <p:txBody>
          <a:bodyPr wrap="none" rtlCol="0">
            <a:spAutoFit/>
          </a:bodyPr>
          <a:lstStyle/>
          <a:p>
            <a:r>
              <a:rPr lang="en-US" sz="3200" b="0" dirty="0" smtClean="0">
                <a:latin typeface="Calibri" pitchFamily="34" charset="0"/>
              </a:rPr>
              <a:t>Where’s the order!?</a:t>
            </a:r>
            <a:endParaRPr lang="en-GB" sz="3200" b="0" dirty="0">
              <a:latin typeface="Calibri" pitchFamily="34" charset="0"/>
            </a:endParaRPr>
          </a:p>
        </p:txBody>
      </p:sp>
      <p:pic>
        <p:nvPicPr>
          <p:cNvPr id="2050" name="Picture 2" descr="L:\Paul Nelson\TechEd\Dev\Breakouts\ARC05-IS\lock.png"/>
          <p:cNvPicPr>
            <a:picLocks noChangeAspect="1" noChangeArrowheads="1"/>
          </p:cNvPicPr>
          <p:nvPr/>
        </p:nvPicPr>
        <p:blipFill>
          <a:blip r:embed="rId4" cstate="print"/>
          <a:srcRect/>
          <a:stretch>
            <a:fillRect/>
          </a:stretch>
        </p:blipFill>
        <p:spPr bwMode="auto">
          <a:xfrm>
            <a:off x="7779269" y="3581439"/>
            <a:ext cx="657888" cy="697588"/>
          </a:xfrm>
          <a:prstGeom prst="rect">
            <a:avLst/>
          </a:prstGeom>
          <a:noFill/>
        </p:spPr>
      </p:pic>
      <p:pic>
        <p:nvPicPr>
          <p:cNvPr id="66" name="Picture 2" descr="L:\Paul Nelson\TechEd\Dev\Breakouts\ARC05-IS\lock.png"/>
          <p:cNvPicPr>
            <a:picLocks noChangeAspect="1" noChangeArrowheads="1"/>
          </p:cNvPicPr>
          <p:nvPr/>
        </p:nvPicPr>
        <p:blipFill>
          <a:blip r:embed="rId4" cstate="print"/>
          <a:srcRect/>
          <a:stretch>
            <a:fillRect/>
          </a:stretch>
        </p:blipFill>
        <p:spPr bwMode="auto">
          <a:xfrm rot="4022130">
            <a:off x="6509024" y="3799888"/>
            <a:ext cx="657888" cy="697588"/>
          </a:xfrm>
          <a:prstGeom prst="rect">
            <a:avLst/>
          </a:prstGeom>
          <a:noFill/>
        </p:spPr>
      </p:pic>
    </p:spTree>
    <p:extLst>
      <p:ext uri="{BB962C8B-B14F-4D97-AF65-F5344CB8AC3E}">
        <p14:creationId xmlns:p14="http://schemas.microsoft.com/office/powerpoint/2010/main" val="2102949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down)">
                                      <p:cBhvr>
                                        <p:cTn id="34" dur="500"/>
                                        <p:tgtEl>
                                          <p:spTgt spid="56"/>
                                        </p:tgtEl>
                                      </p:cBhvr>
                                    </p:animEffect>
                                  </p:childTnLst>
                                </p:cTn>
                              </p:par>
                            </p:childTnLst>
                          </p:cTn>
                        </p:par>
                        <p:par>
                          <p:cTn id="35" fill="hold">
                            <p:stCondLst>
                              <p:cond delay="500"/>
                            </p:stCondLst>
                            <p:childTnLst>
                              <p:par>
                                <p:cTn id="36" presetID="53" presetClass="entr" presetSubtype="0"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23" grpId="0" animBg="1"/>
      <p:bldP spid="24" grpId="0"/>
      <p:bldP spid="26" grpId="0"/>
      <p:bldP spid="55" grpId="0" animBg="1"/>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Rectangle 24598" descr="Server"/>
          <p:cNvPicPr>
            <a:picLocks noChangeAspect="1" noChangeArrowheads="1"/>
          </p:cNvPicPr>
          <p:nvPr/>
        </p:nvPicPr>
        <p:blipFill>
          <a:blip r:embed="rId3" cstate="print"/>
          <a:srcRect/>
          <a:stretch>
            <a:fillRect/>
          </a:stretch>
        </p:blipFill>
        <p:spPr bwMode="auto">
          <a:xfrm>
            <a:off x="6715490" y="2060105"/>
            <a:ext cx="2389789" cy="326576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43" name="Rectangle 24598" descr="Server"/>
          <p:cNvPicPr>
            <a:picLocks noChangeAspect="1" noChangeArrowheads="1"/>
          </p:cNvPicPr>
          <p:nvPr/>
        </p:nvPicPr>
        <p:blipFill>
          <a:blip r:embed="rId3" cstate="print"/>
          <a:srcRect/>
          <a:stretch>
            <a:fillRect/>
          </a:stretch>
        </p:blipFill>
        <p:spPr bwMode="auto">
          <a:xfrm>
            <a:off x="2364396" y="1151948"/>
            <a:ext cx="3635347" cy="49678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7" name="Rounded Rectangle 16"/>
          <p:cNvSpPr/>
          <p:nvPr/>
        </p:nvSpPr>
        <p:spPr bwMode="auto">
          <a:xfrm>
            <a:off x="2808514" y="1665514"/>
            <a:ext cx="2106386" cy="3461657"/>
          </a:xfrm>
          <a:prstGeom prst="roundRect">
            <a:avLst/>
          </a:prstGeom>
          <a:ln>
            <a:headEnd type="none" w="med" len="med"/>
            <a:tailEnd type="none" w="med" len="med"/>
          </a:ln>
        </p:spPr>
        <p:style>
          <a:lnRef idx="0">
            <a:schemeClr val="accent3"/>
          </a:lnRef>
          <a:fillRef idx="1001">
            <a:schemeClr val="dk2"/>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err="1" smtClean="0">
                <a:ln>
                  <a:noFill/>
                </a:ln>
                <a:solidFill>
                  <a:schemeClr val="tx1"/>
                </a:solidFill>
                <a:effectLst>
                  <a:outerShdw blurRad="38100" dist="38100" dir="2700000" algn="tl">
                    <a:srgbClr val="000000">
                      <a:alpha val="43137"/>
                    </a:srgbClr>
                  </a:outerShdw>
                </a:effectLst>
                <a:latin typeface="Calibri" pitchFamily="34" charset="0"/>
              </a:rPr>
              <a:t>Tx</a:t>
            </a: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p:txBody>
          <a:bodyPr/>
          <a:lstStyle/>
          <a:p>
            <a:r>
              <a:rPr lang="en-US" dirty="0" smtClean="0"/>
              <a:t>How Does Messaging Help?</a:t>
            </a:r>
            <a:endParaRPr lang="en-GB" dirty="0"/>
          </a:p>
        </p:txBody>
      </p:sp>
      <p:sp>
        <p:nvSpPr>
          <p:cNvPr id="6" name="Flowchart: Direct Access Storage 5"/>
          <p:cNvSpPr/>
          <p:nvPr/>
        </p:nvSpPr>
        <p:spPr bwMode="auto">
          <a:xfrm>
            <a:off x="1763503" y="1828800"/>
            <a:ext cx="1224643" cy="914400"/>
          </a:xfrm>
          <a:prstGeom prst="flowChartMagneticDrum">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rPr>
              <a:t>Q</a:t>
            </a:r>
            <a:endParaRPr kumimoji="0" lang="en-GB" sz="3200" b="1" i="0" u="none" strike="noStrike" cap="none" normalizeH="0" baseline="0" dirty="0" smtClean="0">
              <a:ln>
                <a:noFill/>
              </a:ln>
              <a:solidFill>
                <a:schemeClr val="tx1"/>
              </a:solidFill>
              <a:effectLst>
                <a:outerShdw blurRad="38100" dist="38100" dir="2700000" algn="tl">
                  <a:srgbClr val="000000">
                    <a:alpha val="43137"/>
                  </a:srgbClr>
                </a:outerShdw>
              </a:effectLst>
              <a:latin typeface="Calibri" pitchFamily="34" charset="0"/>
            </a:endParaRPr>
          </a:p>
        </p:txBody>
      </p:sp>
      <p:grpSp>
        <p:nvGrpSpPr>
          <p:cNvPr id="3" name="Group 12"/>
          <p:cNvGrpSpPr/>
          <p:nvPr/>
        </p:nvGrpSpPr>
        <p:grpSpPr>
          <a:xfrm>
            <a:off x="391883" y="1828749"/>
            <a:ext cx="1224000" cy="408217"/>
            <a:chOff x="783779" y="4049493"/>
            <a:chExt cx="1224000" cy="408217"/>
          </a:xfrm>
        </p:grpSpPr>
        <p:cxnSp>
          <p:nvCxnSpPr>
            <p:cNvPr id="8" name="Straight Arrow Connector 7"/>
            <p:cNvCxnSpPr/>
            <p:nvPr/>
          </p:nvCxnSpPr>
          <p:spPr bwMode="auto">
            <a:xfrm>
              <a:off x="783779" y="4457710"/>
              <a:ext cx="1224000"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9" name="TextBox 8"/>
            <p:cNvSpPr txBox="1"/>
            <p:nvPr/>
          </p:nvSpPr>
          <p:spPr>
            <a:xfrm>
              <a:off x="800087" y="4049493"/>
              <a:ext cx="1111202" cy="400110"/>
            </a:xfrm>
            <a:prstGeom prst="rect">
              <a:avLst/>
            </a:prstGeom>
            <a:noFill/>
          </p:spPr>
          <p:txBody>
            <a:bodyPr wrap="none" rtlCol="0">
              <a:spAutoFit/>
            </a:bodyPr>
            <a:lstStyle/>
            <a:p>
              <a:r>
                <a:rPr lang="en-US" sz="2000" b="0" dirty="0" smtClean="0">
                  <a:latin typeface="Calibri" pitchFamily="34" charset="0"/>
                </a:rPr>
                <a:t>$$ Order</a:t>
              </a:r>
              <a:endParaRPr lang="en-GB" sz="2000" b="0" dirty="0">
                <a:latin typeface="Calibri" pitchFamily="34" charset="0"/>
              </a:endParaRPr>
            </a:p>
          </p:txBody>
        </p:sp>
      </p:grpSp>
      <p:grpSp>
        <p:nvGrpSpPr>
          <p:cNvPr id="4" name="Group 25"/>
          <p:cNvGrpSpPr/>
          <p:nvPr/>
        </p:nvGrpSpPr>
        <p:grpSpPr>
          <a:xfrm>
            <a:off x="1943361" y="1937527"/>
            <a:ext cx="843909" cy="647699"/>
            <a:chOff x="194726" y="4649361"/>
            <a:chExt cx="3729038" cy="2171700"/>
          </a:xfrm>
        </p:grpSpPr>
        <p:sp>
          <p:nvSpPr>
            <p:cNvPr id="11" name="Rectangle 15"/>
            <p:cNvSpPr>
              <a:spLocks noChangeArrowheads="1"/>
            </p:cNvSpPr>
            <p:nvPr/>
          </p:nvSpPr>
          <p:spPr bwMode="auto">
            <a:xfrm>
              <a:off x="194726" y="4649361"/>
              <a:ext cx="3729038" cy="2171700"/>
            </a:xfrm>
            <a:prstGeom prst="rect">
              <a:avLst/>
            </a:prstGeom>
            <a:solidFill>
              <a:srgbClr val="FFFFFF"/>
            </a:solidFill>
            <a:ln w="25400">
              <a:solidFill>
                <a:schemeClr val="bg2"/>
              </a:solidFill>
              <a:miter lim="800000"/>
              <a:headEnd/>
              <a:tailEnd/>
            </a:ln>
            <a:effectLst/>
          </p:spPr>
          <p:txBody>
            <a:bodyPr wrap="none" anchor="ctr"/>
            <a:lstStyle/>
            <a:p>
              <a:endParaRPr lang="en-GB" dirty="0">
                <a:latin typeface="Calibri" pitchFamily="34" charset="0"/>
              </a:endParaRPr>
            </a:p>
          </p:txBody>
        </p:sp>
        <p:sp>
          <p:nvSpPr>
            <p:cNvPr id="12" name="Line 16"/>
            <p:cNvSpPr>
              <a:spLocks noChangeShapeType="1"/>
            </p:cNvSpPr>
            <p:nvPr/>
          </p:nvSpPr>
          <p:spPr bwMode="auto">
            <a:xfrm>
              <a:off x="194727" y="4686300"/>
              <a:ext cx="984249" cy="1565277"/>
            </a:xfrm>
            <a:prstGeom prst="line">
              <a:avLst/>
            </a:prstGeom>
            <a:noFill/>
            <a:ln w="25400">
              <a:solidFill>
                <a:schemeClr val="bg2"/>
              </a:solidFill>
              <a:round/>
              <a:headEnd/>
              <a:tailEnd/>
            </a:ln>
            <a:effectLst/>
          </p:spPr>
          <p:txBody>
            <a:bodyPr/>
            <a:lstStyle/>
            <a:p>
              <a:endParaRPr lang="en-GB" dirty="0">
                <a:latin typeface="Calibri" pitchFamily="34" charset="0"/>
              </a:endParaRPr>
            </a:p>
          </p:txBody>
        </p:sp>
        <p:sp>
          <p:nvSpPr>
            <p:cNvPr id="13" name="Line 17"/>
            <p:cNvSpPr>
              <a:spLocks noChangeShapeType="1"/>
            </p:cNvSpPr>
            <p:nvPr/>
          </p:nvSpPr>
          <p:spPr bwMode="auto">
            <a:xfrm flipV="1">
              <a:off x="2847971" y="4699001"/>
              <a:ext cx="1004889" cy="1541464"/>
            </a:xfrm>
            <a:prstGeom prst="line">
              <a:avLst/>
            </a:prstGeom>
            <a:noFill/>
            <a:ln w="25400">
              <a:solidFill>
                <a:schemeClr val="bg2"/>
              </a:solidFill>
              <a:round/>
              <a:headEnd/>
              <a:tailEnd/>
            </a:ln>
            <a:effectLst/>
          </p:spPr>
          <p:txBody>
            <a:bodyPr/>
            <a:lstStyle/>
            <a:p>
              <a:endParaRPr lang="en-GB" dirty="0">
                <a:latin typeface="Calibri" pitchFamily="34" charset="0"/>
              </a:endParaRPr>
            </a:p>
          </p:txBody>
        </p:sp>
        <p:sp>
          <p:nvSpPr>
            <p:cNvPr id="14" name="Line 18"/>
            <p:cNvSpPr>
              <a:spLocks noChangeShapeType="1"/>
            </p:cNvSpPr>
            <p:nvPr/>
          </p:nvSpPr>
          <p:spPr bwMode="auto">
            <a:xfrm flipV="1">
              <a:off x="1153578" y="6229350"/>
              <a:ext cx="1727198" cy="7936"/>
            </a:xfrm>
            <a:prstGeom prst="line">
              <a:avLst/>
            </a:prstGeom>
            <a:noFill/>
            <a:ln w="25400">
              <a:solidFill>
                <a:schemeClr val="bg2"/>
              </a:solidFill>
              <a:round/>
              <a:headEnd/>
              <a:tailEnd/>
            </a:ln>
            <a:effectLst/>
          </p:spPr>
          <p:txBody>
            <a:bodyPr/>
            <a:lstStyle/>
            <a:p>
              <a:endParaRPr lang="en-GB" dirty="0">
                <a:latin typeface="Calibri" pitchFamily="34" charset="0"/>
              </a:endParaRPr>
            </a:p>
          </p:txBody>
        </p:sp>
        <p:sp>
          <p:nvSpPr>
            <p:cNvPr id="15" name="Line 19"/>
            <p:cNvSpPr>
              <a:spLocks noChangeShapeType="1"/>
            </p:cNvSpPr>
            <p:nvPr/>
          </p:nvSpPr>
          <p:spPr bwMode="auto">
            <a:xfrm flipV="1">
              <a:off x="194726" y="5928886"/>
              <a:ext cx="792161" cy="854076"/>
            </a:xfrm>
            <a:prstGeom prst="line">
              <a:avLst/>
            </a:prstGeom>
            <a:noFill/>
            <a:ln w="12700">
              <a:solidFill>
                <a:srgbClr val="808080"/>
              </a:solidFill>
              <a:round/>
              <a:headEnd/>
              <a:tailEnd/>
            </a:ln>
            <a:effectLst/>
          </p:spPr>
          <p:txBody>
            <a:bodyPr/>
            <a:lstStyle/>
            <a:p>
              <a:endParaRPr lang="en-GB" dirty="0">
                <a:latin typeface="Calibri" pitchFamily="34" charset="0"/>
              </a:endParaRPr>
            </a:p>
          </p:txBody>
        </p:sp>
        <p:sp>
          <p:nvSpPr>
            <p:cNvPr id="16" name="Line 20"/>
            <p:cNvSpPr>
              <a:spLocks noChangeShapeType="1"/>
            </p:cNvSpPr>
            <p:nvPr/>
          </p:nvSpPr>
          <p:spPr bwMode="auto">
            <a:xfrm>
              <a:off x="3012013" y="5958623"/>
              <a:ext cx="792161" cy="795339"/>
            </a:xfrm>
            <a:prstGeom prst="line">
              <a:avLst/>
            </a:prstGeom>
            <a:noFill/>
            <a:ln w="12700">
              <a:solidFill>
                <a:srgbClr val="808080"/>
              </a:solidFill>
              <a:round/>
              <a:headEnd/>
              <a:tailEnd/>
            </a:ln>
            <a:effectLst/>
          </p:spPr>
          <p:txBody>
            <a:bodyPr/>
            <a:lstStyle/>
            <a:p>
              <a:endParaRPr lang="en-GB" dirty="0">
                <a:latin typeface="Calibri" pitchFamily="34" charset="0"/>
              </a:endParaRPr>
            </a:p>
          </p:txBody>
        </p:sp>
      </p:grpSp>
      <p:sp>
        <p:nvSpPr>
          <p:cNvPr id="18" name="Rounded Rectangle 17"/>
          <p:cNvSpPr/>
          <p:nvPr/>
        </p:nvSpPr>
        <p:spPr bwMode="auto">
          <a:xfrm>
            <a:off x="3282031" y="3200364"/>
            <a:ext cx="1126672" cy="138792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effectLst>
                <a:outerShdw blurRad="38100" dist="38100" dir="2700000" algn="tl">
                  <a:srgbClr val="000000">
                    <a:alpha val="43137"/>
                  </a:srgbClr>
                </a:outerShdw>
              </a:effectLst>
              <a:latin typeface="Calibri"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effectLst>
                  <a:outerShdw blurRad="38100" dist="38100" dir="2700000" algn="tl">
                    <a:srgbClr val="000000">
                      <a:alpha val="43137"/>
                    </a:srgbClr>
                  </a:outerShdw>
                </a:effectLst>
                <a:latin typeface="Calibri" pitchFamily="34" charset="0"/>
              </a:rPr>
              <a:t>App</a:t>
            </a:r>
            <a:endParaRPr kumimoji="0" lang="en-GB" sz="3200" b="1" i="0" u="none" strike="noStrike" cap="none" normalizeH="0" baseline="0" dirty="0" smtClean="0">
              <a:ln>
                <a:noFill/>
              </a:ln>
              <a:effectLst>
                <a:outerShdw blurRad="38100" dist="38100" dir="2700000" algn="tl">
                  <a:srgbClr val="000000">
                    <a:alpha val="43137"/>
                  </a:srgbClr>
                </a:outerShdw>
              </a:effectLst>
              <a:latin typeface="Calibri" pitchFamily="34" charset="0"/>
            </a:endParaRPr>
          </a:p>
        </p:txBody>
      </p:sp>
      <p:grpSp>
        <p:nvGrpSpPr>
          <p:cNvPr id="5" name="Group 23"/>
          <p:cNvGrpSpPr/>
          <p:nvPr/>
        </p:nvGrpSpPr>
        <p:grpSpPr>
          <a:xfrm>
            <a:off x="2792187" y="2302330"/>
            <a:ext cx="1389883" cy="898070"/>
            <a:chOff x="2792187" y="2302330"/>
            <a:chExt cx="1389883" cy="898070"/>
          </a:xfrm>
        </p:grpSpPr>
        <p:cxnSp>
          <p:nvCxnSpPr>
            <p:cNvPr id="20" name="Straight Arrow Connector 19"/>
            <p:cNvCxnSpPr/>
            <p:nvPr/>
          </p:nvCxnSpPr>
          <p:spPr bwMode="auto">
            <a:xfrm rot="16200000" flipV="1">
              <a:off x="2726873" y="2367644"/>
              <a:ext cx="898070" cy="767442"/>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21" name="TextBox 20"/>
            <p:cNvSpPr txBox="1"/>
            <p:nvPr/>
          </p:nvSpPr>
          <p:spPr>
            <a:xfrm>
              <a:off x="3189491" y="2519992"/>
              <a:ext cx="992579" cy="400110"/>
            </a:xfrm>
            <a:prstGeom prst="rect">
              <a:avLst/>
            </a:prstGeom>
            <a:noFill/>
          </p:spPr>
          <p:txBody>
            <a:bodyPr wrap="none" rtlCol="0">
              <a:spAutoFit/>
            </a:bodyPr>
            <a:lstStyle/>
            <a:p>
              <a:r>
                <a:rPr lang="en-US" sz="2000" b="0" dirty="0" smtClean="0">
                  <a:effectLst/>
                  <a:latin typeface="Calibri" pitchFamily="34" charset="0"/>
                </a:rPr>
                <a:t>Receive</a:t>
              </a:r>
              <a:endParaRPr lang="en-GB" sz="2000" b="0" dirty="0">
                <a:effectLst/>
                <a:latin typeface="Calibri" pitchFamily="34" charset="0"/>
              </a:endParaRPr>
            </a:p>
          </p:txBody>
        </p:sp>
      </p:grpSp>
      <p:sp>
        <p:nvSpPr>
          <p:cNvPr id="26" name="Can 25"/>
          <p:cNvSpPr/>
          <p:nvPr/>
        </p:nvSpPr>
        <p:spPr bwMode="auto">
          <a:xfrm>
            <a:off x="6993006" y="3200364"/>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algn="ctr"/>
            <a:r>
              <a:rPr lang="en-US" kern="0" dirty="0" smtClean="0">
                <a:solidFill>
                  <a:srgbClr val="FFFFFF"/>
                </a:solidFill>
                <a:effectLst>
                  <a:outerShdw blurRad="38100" dist="38100" dir="2700000" algn="tl">
                    <a:srgbClr val="000000">
                      <a:alpha val="43137"/>
                    </a:srgbClr>
                  </a:outerShdw>
                </a:effectLst>
                <a:latin typeface="Calibri" pitchFamily="34" charset="0"/>
              </a:rPr>
              <a:t>DB</a:t>
            </a:r>
            <a:endParaRPr lang="en-GB" kern="0" dirty="0" smtClean="0">
              <a:solidFill>
                <a:srgbClr val="FFFFFF"/>
              </a:solidFill>
              <a:effectLst>
                <a:outerShdw blurRad="38100" dist="38100" dir="2700000" algn="tl">
                  <a:srgbClr val="000000">
                    <a:alpha val="43137"/>
                  </a:srgbClr>
                </a:outerShdw>
              </a:effectLst>
              <a:latin typeface="Calibri" pitchFamily="34" charset="0"/>
            </a:endParaRPr>
          </a:p>
        </p:txBody>
      </p:sp>
      <p:grpSp>
        <p:nvGrpSpPr>
          <p:cNvPr id="7" name="Group 26"/>
          <p:cNvGrpSpPr/>
          <p:nvPr/>
        </p:nvGrpSpPr>
        <p:grpSpPr>
          <a:xfrm>
            <a:off x="4378759" y="3336453"/>
            <a:ext cx="2628000" cy="400110"/>
            <a:chOff x="783778" y="4082151"/>
            <a:chExt cx="2628000" cy="400110"/>
          </a:xfrm>
        </p:grpSpPr>
        <p:cxnSp>
          <p:nvCxnSpPr>
            <p:cNvPr id="28" name="Straight Arrow Connector 27"/>
            <p:cNvCxnSpPr/>
            <p:nvPr/>
          </p:nvCxnSpPr>
          <p:spPr bwMode="auto">
            <a:xfrm>
              <a:off x="783778" y="4457710"/>
              <a:ext cx="2628000"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29" name="TextBox 28"/>
            <p:cNvSpPr txBox="1"/>
            <p:nvPr/>
          </p:nvSpPr>
          <p:spPr>
            <a:xfrm>
              <a:off x="1837871" y="4082151"/>
              <a:ext cx="1164101" cy="400110"/>
            </a:xfrm>
            <a:prstGeom prst="rect">
              <a:avLst/>
            </a:prstGeom>
            <a:noFill/>
          </p:spPr>
          <p:txBody>
            <a:bodyPr wrap="none" rtlCol="0">
              <a:spAutoFit/>
            </a:bodyPr>
            <a:lstStyle/>
            <a:p>
              <a:r>
                <a:rPr lang="en-US" sz="2000" b="0" dirty="0" smtClean="0">
                  <a:latin typeface="Calibri" pitchFamily="34" charset="0"/>
                </a:rPr>
                <a:t>Call 1 of 3</a:t>
              </a:r>
              <a:endParaRPr lang="en-GB" sz="2000" b="0" dirty="0">
                <a:latin typeface="Calibri" pitchFamily="34" charset="0"/>
              </a:endParaRPr>
            </a:p>
          </p:txBody>
        </p:sp>
      </p:grpSp>
      <p:grpSp>
        <p:nvGrpSpPr>
          <p:cNvPr id="10" name="Group 32"/>
          <p:cNvGrpSpPr/>
          <p:nvPr/>
        </p:nvGrpSpPr>
        <p:grpSpPr>
          <a:xfrm>
            <a:off x="6654290" y="1381824"/>
            <a:ext cx="2155794" cy="751531"/>
            <a:chOff x="6633044" y="5371706"/>
            <a:chExt cx="2155794" cy="751531"/>
          </a:xfrm>
        </p:grpSpPr>
        <p:pic>
          <p:nvPicPr>
            <p:cNvPr id="34" name="Picture 3"/>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8033659" y="5371706"/>
              <a:ext cx="755179" cy="751531"/>
            </a:xfrm>
            <a:prstGeom prst="rect">
              <a:avLst/>
            </a:prstGeom>
            <a:noFill/>
            <a:ln w="9525">
              <a:noFill/>
              <a:miter lim="800000"/>
              <a:headEnd/>
              <a:tailEnd/>
            </a:ln>
            <a:effectLst/>
          </p:spPr>
        </p:pic>
        <p:sp>
          <p:nvSpPr>
            <p:cNvPr id="35" name="TextBox 34"/>
            <p:cNvSpPr txBox="1"/>
            <p:nvPr/>
          </p:nvSpPr>
          <p:spPr>
            <a:xfrm>
              <a:off x="6633044" y="5479125"/>
              <a:ext cx="1401987" cy="523220"/>
            </a:xfrm>
            <a:prstGeom prst="rect">
              <a:avLst/>
            </a:prstGeom>
            <a:noFill/>
          </p:spPr>
          <p:txBody>
            <a:bodyPr wrap="none" rtlCol="0">
              <a:spAutoFit/>
            </a:bodyPr>
            <a:lstStyle/>
            <a:p>
              <a:r>
                <a:rPr lang="en-US" sz="2800" b="0" dirty="0" smtClean="0">
                  <a:latin typeface="Calibri" pitchFamily="34" charset="0"/>
                </a:rPr>
                <a:t>Rollback</a:t>
              </a:r>
              <a:endParaRPr lang="en-GB" sz="2800" b="0" dirty="0">
                <a:latin typeface="Calibri" pitchFamily="34" charset="0"/>
              </a:endParaRPr>
            </a:p>
          </p:txBody>
        </p:sp>
      </p:grpSp>
      <p:grpSp>
        <p:nvGrpSpPr>
          <p:cNvPr id="19" name="Group 35"/>
          <p:cNvGrpSpPr/>
          <p:nvPr/>
        </p:nvGrpSpPr>
        <p:grpSpPr>
          <a:xfrm>
            <a:off x="4384198" y="3733788"/>
            <a:ext cx="2628000" cy="400110"/>
            <a:chOff x="783778" y="4082151"/>
            <a:chExt cx="2628000" cy="400110"/>
          </a:xfrm>
        </p:grpSpPr>
        <p:cxnSp>
          <p:nvCxnSpPr>
            <p:cNvPr id="37" name="Straight Arrow Connector 36"/>
            <p:cNvCxnSpPr/>
            <p:nvPr/>
          </p:nvCxnSpPr>
          <p:spPr bwMode="auto">
            <a:xfrm>
              <a:off x="783778" y="4457710"/>
              <a:ext cx="2628000" cy="0"/>
            </a:xfrm>
            <a:prstGeom prst="straightConnector1">
              <a:avLst/>
            </a:prstGeom>
            <a:solidFill>
              <a:schemeClr val="accent1"/>
            </a:solidFill>
            <a:ln w="38100" cap="flat" cmpd="sng" algn="ctr">
              <a:solidFill>
                <a:schemeClr val="accent5"/>
              </a:solidFill>
              <a:prstDash val="solid"/>
              <a:round/>
              <a:headEnd type="none" w="med" len="med"/>
              <a:tailEnd type="stealth" w="lg" len="lg"/>
            </a:ln>
            <a:effectLst/>
          </p:spPr>
        </p:cxnSp>
        <p:sp>
          <p:nvSpPr>
            <p:cNvPr id="38" name="TextBox 37"/>
            <p:cNvSpPr txBox="1"/>
            <p:nvPr/>
          </p:nvSpPr>
          <p:spPr>
            <a:xfrm>
              <a:off x="1855882" y="4082151"/>
              <a:ext cx="1199367" cy="400110"/>
            </a:xfrm>
            <a:prstGeom prst="rect">
              <a:avLst/>
            </a:prstGeom>
            <a:noFill/>
          </p:spPr>
          <p:txBody>
            <a:bodyPr wrap="none" rtlCol="0">
              <a:spAutoFit/>
            </a:bodyPr>
            <a:lstStyle/>
            <a:p>
              <a:r>
                <a:rPr lang="en-US" sz="2000" b="0" dirty="0" smtClean="0">
                  <a:latin typeface="Calibri" pitchFamily="34" charset="0"/>
                </a:rPr>
                <a:t>Call 2 of 3</a:t>
              </a:r>
              <a:endParaRPr lang="en-GB" sz="2000" b="0" dirty="0">
                <a:latin typeface="Calibri" pitchFamily="34" charset="0"/>
              </a:endParaRPr>
            </a:p>
          </p:txBody>
        </p:sp>
      </p:grpSp>
      <p:sp>
        <p:nvSpPr>
          <p:cNvPr id="39" name="16-Point Star 38"/>
          <p:cNvSpPr/>
          <p:nvPr/>
        </p:nvSpPr>
        <p:spPr bwMode="auto">
          <a:xfrm>
            <a:off x="3053442" y="5024062"/>
            <a:ext cx="5967268" cy="860797"/>
          </a:xfrm>
          <a:prstGeom prst="star16">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3200" b="0" i="0" u="none" strike="noStrike" cap="none" normalizeH="0" baseline="0" dirty="0" smtClean="0">
              <a:ln>
                <a:noFill/>
              </a:ln>
              <a:solidFill>
                <a:schemeClr val="tx1"/>
              </a:solidFill>
              <a:effectLst/>
              <a:latin typeface="Calibri" pitchFamily="34" charset="0"/>
            </a:endParaRPr>
          </a:p>
        </p:txBody>
      </p:sp>
      <p:grpSp>
        <p:nvGrpSpPr>
          <p:cNvPr id="22" name="Group 39"/>
          <p:cNvGrpSpPr/>
          <p:nvPr/>
        </p:nvGrpSpPr>
        <p:grpSpPr>
          <a:xfrm>
            <a:off x="272158" y="2813558"/>
            <a:ext cx="2170308" cy="751531"/>
            <a:chOff x="6618530" y="5371706"/>
            <a:chExt cx="2170308" cy="751531"/>
          </a:xfrm>
        </p:grpSpPr>
        <p:pic>
          <p:nvPicPr>
            <p:cNvPr id="41" name="Picture 3"/>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8033659" y="5371706"/>
              <a:ext cx="755179" cy="751531"/>
            </a:xfrm>
            <a:prstGeom prst="rect">
              <a:avLst/>
            </a:prstGeom>
            <a:noFill/>
            <a:ln w="9525">
              <a:noFill/>
              <a:miter lim="800000"/>
              <a:headEnd/>
              <a:tailEnd/>
            </a:ln>
            <a:effectLst/>
          </p:spPr>
        </p:pic>
        <p:sp>
          <p:nvSpPr>
            <p:cNvPr id="42" name="TextBox 41"/>
            <p:cNvSpPr txBox="1"/>
            <p:nvPr/>
          </p:nvSpPr>
          <p:spPr>
            <a:xfrm>
              <a:off x="6618530" y="5508153"/>
              <a:ext cx="1401987" cy="523220"/>
            </a:xfrm>
            <a:prstGeom prst="rect">
              <a:avLst/>
            </a:prstGeom>
            <a:noFill/>
          </p:spPr>
          <p:txBody>
            <a:bodyPr wrap="none" rtlCol="0">
              <a:spAutoFit/>
            </a:bodyPr>
            <a:lstStyle/>
            <a:p>
              <a:r>
                <a:rPr lang="en-US" sz="2800" b="0" dirty="0" smtClean="0">
                  <a:latin typeface="Calibri" pitchFamily="34" charset="0"/>
                </a:rPr>
                <a:t>Rollback</a:t>
              </a:r>
              <a:endParaRPr lang="en-GB" sz="2800" b="0" dirty="0">
                <a:latin typeface="Calibri" pitchFamily="34" charset="0"/>
              </a:endParaRPr>
            </a:p>
          </p:txBody>
        </p:sp>
      </p:grpSp>
      <p:sp>
        <p:nvSpPr>
          <p:cNvPr id="88" name="TextBox 87"/>
          <p:cNvSpPr txBox="1"/>
          <p:nvPr/>
        </p:nvSpPr>
        <p:spPr>
          <a:xfrm>
            <a:off x="440882" y="5894567"/>
            <a:ext cx="5231689" cy="584775"/>
          </a:xfrm>
          <a:prstGeom prst="rect">
            <a:avLst/>
          </a:prstGeom>
          <a:noFill/>
        </p:spPr>
        <p:txBody>
          <a:bodyPr wrap="none" rtlCol="0">
            <a:spAutoFit/>
          </a:bodyPr>
          <a:lstStyle/>
          <a:p>
            <a:r>
              <a:rPr lang="en-US" sz="3200" b="0" dirty="0" smtClean="0">
                <a:latin typeface="Calibri" pitchFamily="34" charset="0"/>
              </a:rPr>
              <a:t>The order is back in the queue</a:t>
            </a:r>
            <a:endParaRPr lang="en-GB" sz="3200" b="0" dirty="0">
              <a:latin typeface="Calibri" pitchFamily="34" charset="0"/>
            </a:endParaRPr>
          </a:p>
        </p:txBody>
      </p:sp>
    </p:spTree>
    <p:extLst>
      <p:ext uri="{BB962C8B-B14F-4D97-AF65-F5344CB8AC3E}">
        <p14:creationId xmlns:p14="http://schemas.microsoft.com/office/powerpoint/2010/main" val="168846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p:cTn id="36" dur="500" fill="hold"/>
                                        <p:tgtEl>
                                          <p:spTgt spid="39"/>
                                        </p:tgtEl>
                                        <p:attrNameLst>
                                          <p:attrName>ppt_w</p:attrName>
                                        </p:attrNameLst>
                                      </p:cBhvr>
                                      <p:tavLst>
                                        <p:tav tm="0">
                                          <p:val>
                                            <p:fltVal val="0"/>
                                          </p:val>
                                        </p:tav>
                                        <p:tav tm="100000">
                                          <p:val>
                                            <p:strVal val="#ppt_w"/>
                                          </p:val>
                                        </p:tav>
                                      </p:tavLst>
                                    </p:anim>
                                    <p:anim calcmode="lin" valueType="num">
                                      <p:cBhvr>
                                        <p:cTn id="37" dur="500" fill="hold"/>
                                        <p:tgtEl>
                                          <p:spTgt spid="39"/>
                                        </p:tgtEl>
                                        <p:attrNameLst>
                                          <p:attrName>ppt_h</p:attrName>
                                        </p:attrNameLst>
                                      </p:cBhvr>
                                      <p:tavLst>
                                        <p:tav tm="0">
                                          <p:val>
                                            <p:fltVal val="0"/>
                                          </p:val>
                                        </p:tav>
                                        <p:tav tm="100000">
                                          <p:val>
                                            <p:strVal val="#ppt_h"/>
                                          </p:val>
                                        </p:tav>
                                      </p:tavLst>
                                    </p:anim>
                                    <p:animEffect transition="in" filter="fade">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9" grpId="0" animBg="1"/>
      <p:bldP spid="8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Web Services</a:t>
            </a:r>
            <a:endParaRPr lang="en-US" dirty="0"/>
          </a:p>
        </p:txBody>
      </p:sp>
      <p:sp>
        <p:nvSpPr>
          <p:cNvPr id="39" name="L-Shape 38"/>
          <p:cNvSpPr/>
          <p:nvPr/>
        </p:nvSpPr>
        <p:spPr bwMode="blackWhite">
          <a:xfrm rot="10800000">
            <a:off x="380998" y="1191982"/>
            <a:ext cx="8382001" cy="5437415"/>
          </a:xfrm>
          <a:prstGeom prst="corner">
            <a:avLst>
              <a:gd name="adj1" fmla="val 55764"/>
              <a:gd name="adj2" fmla="val 53746"/>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w="38100">
            <a:solidFill>
              <a:srgbClr val="FFC000"/>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40" name="Flowchart: Direct Access Storage 39"/>
          <p:cNvSpPr/>
          <p:nvPr/>
        </p:nvSpPr>
        <p:spPr>
          <a:xfrm>
            <a:off x="928662"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1" name="Cube 40"/>
          <p:cNvSpPr/>
          <p:nvPr/>
        </p:nvSpPr>
        <p:spPr>
          <a:xfrm>
            <a:off x="1500166"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2" name="Flowchart: Direct Access Storage 41"/>
          <p:cNvSpPr/>
          <p:nvPr/>
        </p:nvSpPr>
        <p:spPr>
          <a:xfrm>
            <a:off x="2571736"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3" name="Cube 42"/>
          <p:cNvSpPr/>
          <p:nvPr/>
        </p:nvSpPr>
        <p:spPr>
          <a:xfrm>
            <a:off x="3143240"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4" name="Flowchart: Direct Access Storage 43"/>
          <p:cNvSpPr/>
          <p:nvPr/>
        </p:nvSpPr>
        <p:spPr>
          <a:xfrm>
            <a:off x="4214810"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5" name="TextBox 44"/>
          <p:cNvSpPr txBox="1"/>
          <p:nvPr/>
        </p:nvSpPr>
        <p:spPr>
          <a:xfrm>
            <a:off x="1347083" y="3792684"/>
            <a:ext cx="1357322"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A</a:t>
            </a:r>
            <a:endParaRPr lang="en-US" sz="2000" kern="1200" dirty="0">
              <a:latin typeface="Calibri" pitchFamily="34" charset="0"/>
              <a:ea typeface="+mn-ea"/>
              <a:cs typeface="Tahoma" pitchFamily="34" charset="0"/>
            </a:endParaRPr>
          </a:p>
        </p:txBody>
      </p:sp>
      <p:sp>
        <p:nvSpPr>
          <p:cNvPr id="46" name="TextBox 45"/>
          <p:cNvSpPr txBox="1"/>
          <p:nvPr/>
        </p:nvSpPr>
        <p:spPr>
          <a:xfrm>
            <a:off x="2892183"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B</a:t>
            </a:r>
            <a:endParaRPr lang="en-US" sz="2000" kern="1200" dirty="0">
              <a:latin typeface="Calibri" pitchFamily="34" charset="0"/>
              <a:ea typeface="+mn-ea"/>
              <a:cs typeface="Tahoma" pitchFamily="34" charset="0"/>
            </a:endParaRPr>
          </a:p>
        </p:txBody>
      </p:sp>
      <p:sp>
        <p:nvSpPr>
          <p:cNvPr id="47" name="Cube 46"/>
          <p:cNvSpPr/>
          <p:nvPr/>
        </p:nvSpPr>
        <p:spPr>
          <a:xfrm>
            <a:off x="4857752" y="2006734"/>
            <a:ext cx="1357322" cy="1785950"/>
          </a:xfrm>
          <a:prstGeom prst="cube">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8" name="Flowchart: Direct Access Storage 47"/>
          <p:cNvSpPr/>
          <p:nvPr/>
        </p:nvSpPr>
        <p:spPr>
          <a:xfrm>
            <a:off x="5929322"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9" name="TextBox 48"/>
          <p:cNvSpPr txBox="1"/>
          <p:nvPr/>
        </p:nvSpPr>
        <p:spPr>
          <a:xfrm>
            <a:off x="4639353"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C</a:t>
            </a:r>
            <a:endParaRPr lang="en-US" sz="2000" kern="1200" dirty="0">
              <a:latin typeface="Calibri" pitchFamily="34" charset="0"/>
              <a:ea typeface="+mn-ea"/>
              <a:cs typeface="Tahoma" pitchFamily="34" charset="0"/>
            </a:endParaRPr>
          </a:p>
        </p:txBody>
      </p:sp>
      <p:sp>
        <p:nvSpPr>
          <p:cNvPr id="50" name="Cube 49"/>
          <p:cNvSpPr/>
          <p:nvPr/>
        </p:nvSpPr>
        <p:spPr>
          <a:xfrm>
            <a:off x="6572264"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51" name="Flowchart: Direct Access Storage 50"/>
          <p:cNvSpPr/>
          <p:nvPr/>
        </p:nvSpPr>
        <p:spPr>
          <a:xfrm>
            <a:off x="7643834"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52" name="TextBox 51"/>
          <p:cNvSpPr txBox="1"/>
          <p:nvPr/>
        </p:nvSpPr>
        <p:spPr>
          <a:xfrm>
            <a:off x="6392645"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D</a:t>
            </a:r>
            <a:endParaRPr lang="en-US" sz="2000" kern="1200" dirty="0">
              <a:latin typeface="Calibri" pitchFamily="34" charset="0"/>
              <a:ea typeface="+mn-ea"/>
              <a:cs typeface="Tahoma" pitchFamily="34" charset="0"/>
            </a:endParaRPr>
          </a:p>
        </p:txBody>
      </p:sp>
      <p:sp>
        <p:nvSpPr>
          <p:cNvPr id="53" name="Cube 52"/>
          <p:cNvSpPr/>
          <p:nvPr/>
        </p:nvSpPr>
        <p:spPr>
          <a:xfrm>
            <a:off x="2347906" y="5378047"/>
            <a:ext cx="1857388" cy="1000108"/>
          </a:xfrm>
          <a:prstGeom prst="cube">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Tahoma"/>
              </a:rPr>
              <a:t>WS</a:t>
            </a:r>
            <a:endParaRPr kumimoji="0" lang="en-GB"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pitchFamily="34" charset="0"/>
              <a:ea typeface="+mn-ea"/>
              <a:cs typeface="Tahoma"/>
            </a:endParaRPr>
          </a:p>
        </p:txBody>
      </p:sp>
      <p:sp>
        <p:nvSpPr>
          <p:cNvPr id="54" name="Can 53"/>
          <p:cNvSpPr/>
          <p:nvPr/>
        </p:nvSpPr>
        <p:spPr bwMode="auto">
          <a:xfrm>
            <a:off x="7592784" y="4947535"/>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DB</a:t>
            </a:r>
            <a:endParaRPr kumimoji="0" lang="en-GB"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cxnSp>
        <p:nvCxnSpPr>
          <p:cNvPr id="55" name="Straight Arrow Connector 54"/>
          <p:cNvCxnSpPr>
            <a:endCxn id="53" idx="0"/>
          </p:cNvCxnSpPr>
          <p:nvPr/>
        </p:nvCxnSpPr>
        <p:spPr bwMode="auto">
          <a:xfrm rot="10800000" flipV="1">
            <a:off x="3401613" y="3853547"/>
            <a:ext cx="1823532" cy="1524499"/>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sp>
        <p:nvSpPr>
          <p:cNvPr id="56" name="TextBox 55"/>
          <p:cNvSpPr txBox="1"/>
          <p:nvPr/>
        </p:nvSpPr>
        <p:spPr>
          <a:xfrm>
            <a:off x="3855370" y="4903999"/>
            <a:ext cx="1915011" cy="461665"/>
          </a:xfrm>
          <a:prstGeom prst="rect">
            <a:avLst/>
          </a:prstGeom>
          <a:noFill/>
        </p:spPr>
        <p:txBody>
          <a:bodyPr wrap="none" rtlCol="0">
            <a:spAutoFit/>
          </a:bodyPr>
          <a:lstStyle/>
          <a:p>
            <a:r>
              <a:rPr lang="en-US" sz="2400" b="0" dirty="0" smtClean="0">
                <a:latin typeface="Calibri" pitchFamily="34" charset="0"/>
              </a:rPr>
              <a:t>[HTTP] Invoke</a:t>
            </a:r>
            <a:endParaRPr lang="en-GB" sz="2400" b="0" dirty="0">
              <a:latin typeface="Calibri" pitchFamily="34" charset="0"/>
            </a:endParaRPr>
          </a:p>
        </p:txBody>
      </p:sp>
      <p:grpSp>
        <p:nvGrpSpPr>
          <p:cNvPr id="57" name="Group 181"/>
          <p:cNvGrpSpPr/>
          <p:nvPr/>
        </p:nvGrpSpPr>
        <p:grpSpPr>
          <a:xfrm>
            <a:off x="4425043" y="2449286"/>
            <a:ext cx="1861458" cy="1138118"/>
            <a:chOff x="3380865" y="4143378"/>
            <a:chExt cx="3143273" cy="762003"/>
          </a:xfrm>
        </p:grpSpPr>
        <p:grpSp>
          <p:nvGrpSpPr>
            <p:cNvPr id="58" name="Group 25"/>
            <p:cNvGrpSpPr/>
            <p:nvPr/>
          </p:nvGrpSpPr>
          <p:grpSpPr>
            <a:xfrm>
              <a:off x="3380865" y="4143378"/>
              <a:ext cx="3143273" cy="762003"/>
              <a:chOff x="-2" y="4686300"/>
              <a:chExt cx="3729038" cy="2171711"/>
            </a:xfrm>
          </p:grpSpPr>
          <p:sp>
            <p:nvSpPr>
              <p:cNvPr id="60" name="Rectangle 15"/>
              <p:cNvSpPr>
                <a:spLocks noChangeArrowheads="1"/>
              </p:cNvSpPr>
              <p:nvPr/>
            </p:nvSpPr>
            <p:spPr bwMode="auto">
              <a:xfrm>
                <a:off x="-2" y="4686309"/>
                <a:ext cx="3729038" cy="2171702"/>
              </a:xfrm>
              <a:prstGeom prst="rect">
                <a:avLst/>
              </a:prstGeom>
              <a:solidFill>
                <a:srgbClr val="FFFFFF"/>
              </a:solidFill>
              <a:ln w="25400">
                <a:solidFill>
                  <a:srgbClr val="80808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1" name="Line 16"/>
              <p:cNvSpPr>
                <a:spLocks noChangeShapeType="1"/>
              </p:cNvSpPr>
              <p:nvPr/>
            </p:nvSpPr>
            <p:spPr bwMode="auto">
              <a:xfrm>
                <a:off x="0" y="4686300"/>
                <a:ext cx="984250" cy="1565275"/>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2" name="Line 17"/>
              <p:cNvSpPr>
                <a:spLocks noChangeShapeType="1"/>
              </p:cNvSpPr>
              <p:nvPr/>
            </p:nvSpPr>
            <p:spPr bwMode="auto">
              <a:xfrm flipV="1">
                <a:off x="2701925" y="4699000"/>
                <a:ext cx="1004888" cy="1541463"/>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3" name="Line 18"/>
              <p:cNvSpPr>
                <a:spLocks noChangeShapeType="1"/>
              </p:cNvSpPr>
              <p:nvPr/>
            </p:nvSpPr>
            <p:spPr bwMode="auto">
              <a:xfrm flipV="1">
                <a:off x="980920" y="6229351"/>
                <a:ext cx="1727200" cy="7938"/>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4"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5"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grpSp>
        <p:sp>
          <p:nvSpPr>
            <p:cNvPr id="59" name="TextBox 58"/>
            <p:cNvSpPr txBox="1"/>
            <p:nvPr/>
          </p:nvSpPr>
          <p:spPr>
            <a:xfrm>
              <a:off x="3840475" y="4143380"/>
              <a:ext cx="2160285" cy="26788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000" b="0" dirty="0" smtClean="0">
                  <a:solidFill>
                    <a:srgbClr val="000000"/>
                  </a:solidFill>
                  <a:effectLst/>
                  <a:latin typeface="Calibri" pitchFamily="34" charset="0"/>
                  <a:cs typeface="Tahoma" pitchFamily="34" charset="0"/>
                </a:rPr>
                <a:t>$$ Order</a:t>
              </a:r>
              <a:endParaRPr kumimoji="0" lang="en-US" sz="2000" b="0" i="0" u="none" strike="noStrike" kern="1200" cap="none" spc="0" normalizeH="0" baseline="0" noProof="0" dirty="0" smtClean="0">
                <a:ln>
                  <a:noFill/>
                </a:ln>
                <a:solidFill>
                  <a:srgbClr val="000000"/>
                </a:solidFill>
                <a:effectLst/>
                <a:uLnTx/>
                <a:uFillTx/>
                <a:latin typeface="Calibri" pitchFamily="34" charset="0"/>
                <a:ea typeface="+mn-ea"/>
                <a:cs typeface="Tahoma" pitchFamily="34" charset="0"/>
              </a:endParaRPr>
            </a:p>
          </p:txBody>
        </p:sp>
      </p:grpSp>
      <p:cxnSp>
        <p:nvCxnSpPr>
          <p:cNvPr id="66" name="Straight Arrow Connector 65"/>
          <p:cNvCxnSpPr/>
          <p:nvPr/>
        </p:nvCxnSpPr>
        <p:spPr bwMode="auto">
          <a:xfrm rot="16200000" flipH="1">
            <a:off x="7315201" y="4082139"/>
            <a:ext cx="1012371" cy="489855"/>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cxnSp>
        <p:nvCxnSpPr>
          <p:cNvPr id="67" name="Straight Arrow Connector 66"/>
          <p:cNvCxnSpPr/>
          <p:nvPr/>
        </p:nvCxnSpPr>
        <p:spPr bwMode="auto">
          <a:xfrm rot="16200000" flipH="1">
            <a:off x="7614562" y="4071249"/>
            <a:ext cx="1012371" cy="489855"/>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sp>
        <p:nvSpPr>
          <p:cNvPr id="68" name="16-Point Star 67"/>
          <p:cNvSpPr/>
          <p:nvPr/>
        </p:nvSpPr>
        <p:spPr bwMode="auto">
          <a:xfrm>
            <a:off x="5943601" y="5633353"/>
            <a:ext cx="2286000" cy="881743"/>
          </a:xfrm>
          <a:prstGeom prst="star16">
            <a:avLst/>
          </a:prstGeom>
          <a:solidFill>
            <a:srgbClr val="FF0000"/>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Deadlock</a:t>
            </a:r>
            <a:endParaRPr kumimoji="0" lang="en-GB"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nvGrpSpPr>
          <p:cNvPr id="69" name="Group 220"/>
          <p:cNvGrpSpPr/>
          <p:nvPr/>
        </p:nvGrpSpPr>
        <p:grpSpPr>
          <a:xfrm>
            <a:off x="6524188" y="1240572"/>
            <a:ext cx="2199336" cy="751531"/>
            <a:chOff x="6589502" y="5371706"/>
            <a:chExt cx="2199336" cy="751531"/>
          </a:xfrm>
        </p:grpSpPr>
        <p:pic>
          <p:nvPicPr>
            <p:cNvPr id="70" name="Picture 3"/>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8033659" y="5371706"/>
              <a:ext cx="755179" cy="751531"/>
            </a:xfrm>
            <a:prstGeom prst="rect">
              <a:avLst/>
            </a:prstGeom>
            <a:noFill/>
            <a:ln w="9525">
              <a:noFill/>
              <a:miter lim="800000"/>
              <a:headEnd/>
              <a:tailEnd/>
            </a:ln>
            <a:effectLst/>
          </p:spPr>
        </p:pic>
        <p:sp>
          <p:nvSpPr>
            <p:cNvPr id="71" name="TextBox 70"/>
            <p:cNvSpPr txBox="1"/>
            <p:nvPr/>
          </p:nvSpPr>
          <p:spPr>
            <a:xfrm>
              <a:off x="6589502" y="5450097"/>
              <a:ext cx="1401987" cy="523220"/>
            </a:xfrm>
            <a:prstGeom prst="rect">
              <a:avLst/>
            </a:prstGeom>
            <a:noFill/>
          </p:spPr>
          <p:txBody>
            <a:bodyPr wrap="none" rtlCol="0">
              <a:spAutoFit/>
            </a:bodyPr>
            <a:lstStyle/>
            <a:p>
              <a:r>
                <a:rPr lang="en-US" sz="2800" b="0" dirty="0" smtClean="0">
                  <a:latin typeface="Calibri" pitchFamily="34" charset="0"/>
                </a:rPr>
                <a:t>Rollback</a:t>
              </a:r>
              <a:endParaRPr lang="en-GB" sz="2800" b="0" dirty="0">
                <a:latin typeface="Calibri" pitchFamily="34" charset="0"/>
              </a:endParaRPr>
            </a:p>
          </p:txBody>
        </p:sp>
      </p:grpSp>
      <p:grpSp>
        <p:nvGrpSpPr>
          <p:cNvPr id="72" name="Group 39"/>
          <p:cNvGrpSpPr/>
          <p:nvPr/>
        </p:nvGrpSpPr>
        <p:grpSpPr>
          <a:xfrm>
            <a:off x="308780" y="4430888"/>
            <a:ext cx="3299559" cy="816797"/>
            <a:chOff x="671630" y="4663112"/>
            <a:chExt cx="3299559" cy="816797"/>
          </a:xfrm>
        </p:grpSpPr>
        <p:sp>
          <p:nvSpPr>
            <p:cNvPr id="73" name="TextBox 72"/>
            <p:cNvSpPr txBox="1"/>
            <p:nvPr/>
          </p:nvSpPr>
          <p:spPr>
            <a:xfrm>
              <a:off x="1496794" y="4749788"/>
              <a:ext cx="2474395" cy="523220"/>
            </a:xfrm>
            <a:prstGeom prst="rect">
              <a:avLst/>
            </a:prstGeom>
            <a:noFill/>
          </p:spPr>
          <p:txBody>
            <a:bodyPr wrap="none" rtlCol="0">
              <a:spAutoFit/>
            </a:bodyPr>
            <a:lstStyle/>
            <a:p>
              <a:r>
                <a:rPr lang="en-US" sz="2800" b="0" dirty="0" smtClean="0">
                  <a:latin typeface="Calibri" pitchFamily="34" charset="0"/>
                </a:rPr>
                <a:t>Not Rolled back</a:t>
              </a:r>
              <a:endParaRPr lang="en-GB" sz="2800" b="0" dirty="0">
                <a:latin typeface="Calibri" pitchFamily="34" charset="0"/>
              </a:endParaRPr>
            </a:p>
          </p:txBody>
        </p:sp>
        <p:pic>
          <p:nvPicPr>
            <p:cNvPr id="74" name="Picture 2" descr="L:\Paul Nelson\TechEd\Dev\Breakouts\ARC05-IS\WARNING.png"/>
            <p:cNvPicPr>
              <a:picLocks noChangeAspect="1" noChangeArrowheads="1"/>
            </p:cNvPicPr>
            <p:nvPr/>
          </p:nvPicPr>
          <p:blipFill>
            <a:blip r:embed="rId3" cstate="print"/>
            <a:srcRect/>
            <a:stretch>
              <a:fillRect/>
            </a:stretch>
          </p:blipFill>
          <p:spPr bwMode="auto">
            <a:xfrm>
              <a:off x="671630" y="4663112"/>
              <a:ext cx="938706" cy="816797"/>
            </a:xfrm>
            <a:prstGeom prst="rect">
              <a:avLst/>
            </a:prstGeom>
            <a:noFill/>
          </p:spPr>
        </p:pic>
      </p:grpSp>
    </p:spTree>
    <p:extLst>
      <p:ext uri="{BB962C8B-B14F-4D97-AF65-F5344CB8AC3E}">
        <p14:creationId xmlns:p14="http://schemas.microsoft.com/office/powerpoint/2010/main" val="3754375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1000" fill="hold"/>
                                        <p:tgtEl>
                                          <p:spTgt spid="57"/>
                                        </p:tgtEl>
                                        <p:attrNameLst>
                                          <p:attrName>ppt_x</p:attrName>
                                        </p:attrNameLst>
                                      </p:cBhvr>
                                      <p:tavLst>
                                        <p:tav tm="0">
                                          <p:val>
                                            <p:strVal val="0-#ppt_w/2"/>
                                          </p:val>
                                        </p:tav>
                                        <p:tav tm="100000">
                                          <p:val>
                                            <p:strVal val="#ppt_x"/>
                                          </p:val>
                                        </p:tav>
                                      </p:tavLst>
                                    </p:anim>
                                    <p:anim calcmode="lin" valueType="num">
                                      <p:cBhvr additive="base">
                                        <p:cTn id="8" dur="10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right)">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0 0  L 0.25 0  E" pathEditMode="relative" ptsTypes="">
                                      <p:cBhvr>
                                        <p:cTn id="21" dur="2000" fill="hold"/>
                                        <p:tgtEl>
                                          <p:spTgt spid="57"/>
                                        </p:tgtEl>
                                        <p:attrNameLst>
                                          <p:attrName>ppt_x</p:attrName>
                                          <p:attrName>ppt_y</p:attrName>
                                        </p:attrNameLst>
                                      </p:cBhvr>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wipe(up)">
                                      <p:cBhvr>
                                        <p:cTn id="26" dur="500"/>
                                        <p:tgtEl>
                                          <p:spTgt spid="6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up)">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anim calcmode="lin" valueType="num">
                                      <p:cBhvr>
                                        <p:cTn id="36" dur="500" fill="hold"/>
                                        <p:tgtEl>
                                          <p:spTgt spid="68"/>
                                        </p:tgtEl>
                                        <p:attrNameLst>
                                          <p:attrName>ppt_w</p:attrName>
                                        </p:attrNameLst>
                                      </p:cBhvr>
                                      <p:tavLst>
                                        <p:tav tm="0">
                                          <p:val>
                                            <p:fltVal val="0"/>
                                          </p:val>
                                        </p:tav>
                                        <p:tav tm="100000">
                                          <p:val>
                                            <p:strVal val="#ppt_w"/>
                                          </p:val>
                                        </p:tav>
                                      </p:tavLst>
                                    </p:anim>
                                    <p:anim calcmode="lin" valueType="num">
                                      <p:cBhvr>
                                        <p:cTn id="37" dur="500" fill="hold"/>
                                        <p:tgtEl>
                                          <p:spTgt spid="68"/>
                                        </p:tgtEl>
                                        <p:attrNameLst>
                                          <p:attrName>ppt_h</p:attrName>
                                        </p:attrNameLst>
                                      </p:cBhvr>
                                      <p:tavLst>
                                        <p:tav tm="0">
                                          <p:val>
                                            <p:fltVal val="0"/>
                                          </p:val>
                                        </p:tav>
                                        <p:tav tm="100000">
                                          <p:val>
                                            <p:strVal val="#ppt_h"/>
                                          </p:val>
                                        </p:tav>
                                      </p:tavLst>
                                    </p:anim>
                                    <p:animEffect transition="in" filter="fade">
                                      <p:cBhvr>
                                        <p:cTn id="38" dur="500"/>
                                        <p:tgtEl>
                                          <p:spTgt spid="6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6" grpId="0"/>
      <p:bldP spid="6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7000"/>
            <a:ext cx="8870950" cy="701731"/>
          </a:xfrm>
        </p:spPr>
        <p:txBody>
          <a:bodyPr>
            <a:normAutofit fontScale="90000"/>
          </a:bodyPr>
          <a:lstStyle/>
          <a:p>
            <a:r>
              <a:rPr lang="en-US" dirty="0" smtClean="0"/>
              <a:t>Web Services with Messaging</a:t>
            </a:r>
            <a:endParaRPr lang="en-US" dirty="0"/>
          </a:p>
        </p:txBody>
      </p:sp>
      <p:sp>
        <p:nvSpPr>
          <p:cNvPr id="43" name="Cube 42"/>
          <p:cNvSpPr/>
          <p:nvPr/>
        </p:nvSpPr>
        <p:spPr>
          <a:xfrm>
            <a:off x="2481935" y="4479952"/>
            <a:ext cx="2090057" cy="1785950"/>
          </a:xfrm>
          <a:prstGeom prst="cube">
            <a:avLst/>
          </a:prstGeom>
          <a:gradFill rotWithShape="1">
            <a:gsLst>
              <a:gs pos="0">
                <a:srgbClr val="2A86DA">
                  <a:shade val="15000"/>
                  <a:satMod val="180000"/>
                </a:srgbClr>
              </a:gs>
              <a:gs pos="50000">
                <a:srgbClr val="2A86DA">
                  <a:shade val="45000"/>
                  <a:satMod val="170000"/>
                </a:srgbClr>
              </a:gs>
              <a:gs pos="70000">
                <a:srgbClr val="2A86DA">
                  <a:tint val="99000"/>
                  <a:shade val="65000"/>
                  <a:satMod val="155000"/>
                </a:srgbClr>
              </a:gs>
              <a:gs pos="100000">
                <a:srgbClr val="2A86DA">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A86DA">
                <a:satMod val="300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Calibri" pitchFamily="34" charset="0"/>
              <a:ea typeface="+mn-ea"/>
              <a:cs typeface="Tahoma"/>
            </a:endParaRPr>
          </a:p>
        </p:txBody>
      </p:sp>
      <p:sp>
        <p:nvSpPr>
          <p:cNvPr id="44" name="TextBox 43"/>
          <p:cNvSpPr txBox="1"/>
          <p:nvPr/>
        </p:nvSpPr>
        <p:spPr bwMode="white">
          <a:xfrm>
            <a:off x="2462863" y="4992274"/>
            <a:ext cx="1717244" cy="707886"/>
          </a:xfrm>
          <a:prstGeom prst="rect">
            <a:avLst/>
          </a:prstGeom>
          <a:noFill/>
        </p:spPr>
        <p:txBody>
          <a:bodyPr wrap="square" rtlCol="0">
            <a:spAutoFit/>
          </a:bodyPr>
          <a:lstStyle/>
          <a:p>
            <a:pPr algn="ctr" rtl="0" fontAlgn="base">
              <a:spcBef>
                <a:spcPct val="0"/>
              </a:spcBef>
              <a:spcAft>
                <a:spcPct val="0"/>
              </a:spcAft>
            </a:pPr>
            <a:r>
              <a:rPr lang="en-US" sz="2000" b="1" kern="1200" dirty="0" smtClean="0">
                <a:effectLst>
                  <a:outerShdw blurRad="38100" dist="38100" dir="2700000" algn="tl">
                    <a:srgbClr val="000000">
                      <a:alpha val="43137"/>
                    </a:srgbClr>
                  </a:outerShdw>
                </a:effectLst>
                <a:latin typeface="Calibri" pitchFamily="34" charset="0"/>
                <a:ea typeface="+mn-ea"/>
                <a:cs typeface="Tahoma" pitchFamily="34" charset="0"/>
              </a:rPr>
              <a:t>Messaging</a:t>
            </a:r>
          </a:p>
          <a:p>
            <a:pPr algn="ctr" rtl="0" fontAlgn="base">
              <a:spcBef>
                <a:spcPct val="0"/>
              </a:spcBef>
              <a:spcAft>
                <a:spcPct val="0"/>
              </a:spcAft>
            </a:pPr>
            <a:r>
              <a:rPr lang="en-US" sz="2000" b="1" dirty="0" smtClean="0">
                <a:effectLst>
                  <a:outerShdw blurRad="38100" dist="38100" dir="2700000" algn="tl">
                    <a:srgbClr val="000000">
                      <a:alpha val="43137"/>
                    </a:srgbClr>
                  </a:outerShdw>
                </a:effectLst>
                <a:latin typeface="Calibri" pitchFamily="34" charset="0"/>
                <a:cs typeface="Tahoma" pitchFamily="34" charset="0"/>
              </a:rPr>
              <a:t>Gateway</a:t>
            </a:r>
            <a:endParaRPr lang="en-US" sz="2000" b="1" kern="1200" dirty="0">
              <a:effectLst>
                <a:outerShdw blurRad="38100" dist="38100" dir="2700000" algn="tl">
                  <a:srgbClr val="000000">
                    <a:alpha val="43137"/>
                  </a:srgbClr>
                </a:outerShdw>
              </a:effectLst>
              <a:latin typeface="Calibri" pitchFamily="34" charset="0"/>
              <a:ea typeface="+mn-ea"/>
              <a:cs typeface="Tahoma" pitchFamily="34" charset="0"/>
            </a:endParaRPr>
          </a:p>
        </p:txBody>
      </p:sp>
      <p:sp>
        <p:nvSpPr>
          <p:cNvPr id="45" name="Flowchart: Direct Access Storage 44"/>
          <p:cNvSpPr/>
          <p:nvPr/>
        </p:nvSpPr>
        <p:spPr>
          <a:xfrm>
            <a:off x="879234"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6" name="Cube 45"/>
          <p:cNvSpPr/>
          <p:nvPr/>
        </p:nvSpPr>
        <p:spPr>
          <a:xfrm>
            <a:off x="1450738"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7" name="Flowchart: Direct Access Storage 46"/>
          <p:cNvSpPr/>
          <p:nvPr/>
        </p:nvSpPr>
        <p:spPr>
          <a:xfrm>
            <a:off x="2522308"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48" name="Cube 47"/>
          <p:cNvSpPr/>
          <p:nvPr/>
        </p:nvSpPr>
        <p:spPr>
          <a:xfrm>
            <a:off x="3093812"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49" name="Flowchart: Direct Access Storage 48"/>
          <p:cNvSpPr/>
          <p:nvPr/>
        </p:nvSpPr>
        <p:spPr>
          <a:xfrm>
            <a:off x="4165382"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50" name="TextBox 49"/>
          <p:cNvSpPr txBox="1"/>
          <p:nvPr/>
        </p:nvSpPr>
        <p:spPr>
          <a:xfrm>
            <a:off x="1296524" y="3792684"/>
            <a:ext cx="1357322"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A</a:t>
            </a:r>
            <a:endParaRPr lang="en-US" sz="2000" kern="1200" dirty="0">
              <a:latin typeface="Calibri" pitchFamily="34" charset="0"/>
              <a:ea typeface="+mn-ea"/>
              <a:cs typeface="Tahoma" pitchFamily="34" charset="0"/>
            </a:endParaRPr>
          </a:p>
        </p:txBody>
      </p:sp>
      <p:sp>
        <p:nvSpPr>
          <p:cNvPr id="51" name="TextBox 50"/>
          <p:cNvSpPr txBox="1"/>
          <p:nvPr/>
        </p:nvSpPr>
        <p:spPr>
          <a:xfrm>
            <a:off x="2906547"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B</a:t>
            </a:r>
            <a:endParaRPr lang="en-US" sz="2000" kern="1200" dirty="0">
              <a:latin typeface="Calibri" pitchFamily="34" charset="0"/>
              <a:ea typeface="+mn-ea"/>
              <a:cs typeface="Tahoma" pitchFamily="34" charset="0"/>
            </a:endParaRPr>
          </a:p>
        </p:txBody>
      </p:sp>
      <p:sp>
        <p:nvSpPr>
          <p:cNvPr id="52" name="Cube 51"/>
          <p:cNvSpPr/>
          <p:nvPr/>
        </p:nvSpPr>
        <p:spPr>
          <a:xfrm>
            <a:off x="4808324"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Calibri" pitchFamily="34" charset="0"/>
              <a:ea typeface="+mn-ea"/>
              <a:cs typeface="Tahoma"/>
            </a:endParaRPr>
          </a:p>
        </p:txBody>
      </p:sp>
      <p:sp>
        <p:nvSpPr>
          <p:cNvPr id="53" name="Flowchart: Direct Access Storage 52"/>
          <p:cNvSpPr/>
          <p:nvPr/>
        </p:nvSpPr>
        <p:spPr>
          <a:xfrm>
            <a:off x="5879894"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54" name="TextBox 53"/>
          <p:cNvSpPr txBox="1"/>
          <p:nvPr/>
        </p:nvSpPr>
        <p:spPr>
          <a:xfrm>
            <a:off x="4588008"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C</a:t>
            </a:r>
            <a:endParaRPr lang="en-US" sz="2000" kern="1200" dirty="0">
              <a:latin typeface="Calibri" pitchFamily="34" charset="0"/>
              <a:ea typeface="+mn-ea"/>
              <a:cs typeface="Tahoma" pitchFamily="34" charset="0"/>
            </a:endParaRPr>
          </a:p>
        </p:txBody>
      </p:sp>
      <p:sp>
        <p:nvSpPr>
          <p:cNvPr id="55" name="Cube 54"/>
          <p:cNvSpPr/>
          <p:nvPr/>
        </p:nvSpPr>
        <p:spPr>
          <a:xfrm>
            <a:off x="6522836" y="2006734"/>
            <a:ext cx="1357322" cy="1785950"/>
          </a:xfrm>
          <a:prstGeom prst="cube">
            <a:avLst/>
          </a:prstGeom>
          <a:gradFill rotWithShape="1">
            <a:gsLst>
              <a:gs pos="0">
                <a:srgbClr val="808080">
                  <a:shade val="15000"/>
                  <a:satMod val="180000"/>
                </a:srgbClr>
              </a:gs>
              <a:gs pos="50000">
                <a:srgbClr val="808080">
                  <a:shade val="45000"/>
                  <a:satMod val="170000"/>
                </a:srgbClr>
              </a:gs>
              <a:gs pos="70000">
                <a:srgbClr val="808080">
                  <a:tint val="99000"/>
                  <a:shade val="65000"/>
                  <a:satMod val="155000"/>
                </a:srgbClr>
              </a:gs>
              <a:gs pos="100000">
                <a:srgbClr val="808080">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808080">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alibri" pitchFamily="34" charset="0"/>
              <a:ea typeface="+mn-ea"/>
              <a:cs typeface="Tahoma"/>
            </a:endParaRPr>
          </a:p>
        </p:txBody>
      </p:sp>
      <p:sp>
        <p:nvSpPr>
          <p:cNvPr id="56" name="Flowchart: Direct Access Storage 55"/>
          <p:cNvSpPr/>
          <p:nvPr/>
        </p:nvSpPr>
        <p:spPr>
          <a:xfrm>
            <a:off x="7594406" y="2649676"/>
            <a:ext cx="1000132" cy="714380"/>
          </a:xfrm>
          <a:prstGeom prst="flowChartMagneticDrum">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a:endParaRPr>
          </a:p>
        </p:txBody>
      </p:sp>
      <p:sp>
        <p:nvSpPr>
          <p:cNvPr id="57" name="TextBox 56"/>
          <p:cNvSpPr txBox="1"/>
          <p:nvPr/>
        </p:nvSpPr>
        <p:spPr>
          <a:xfrm>
            <a:off x="6307856" y="3792684"/>
            <a:ext cx="1500198" cy="400110"/>
          </a:xfrm>
          <a:prstGeom prst="rect">
            <a:avLst/>
          </a:prstGeom>
          <a:noFill/>
        </p:spPr>
        <p:txBody>
          <a:bodyPr wrap="square" rtlCol="0">
            <a:spAutoFit/>
          </a:bodyPr>
          <a:lstStyle/>
          <a:p>
            <a:pPr algn="ctr" rtl="0" fontAlgn="base">
              <a:spcBef>
                <a:spcPct val="0"/>
              </a:spcBef>
              <a:spcAft>
                <a:spcPct val="0"/>
              </a:spcAft>
            </a:pPr>
            <a:r>
              <a:rPr lang="en-US" sz="2000" kern="1200" dirty="0" smtClean="0">
                <a:latin typeface="Calibri" pitchFamily="34" charset="0"/>
                <a:ea typeface="+mn-ea"/>
                <a:cs typeface="Tahoma" pitchFamily="34" charset="0"/>
              </a:rPr>
              <a:t>D</a:t>
            </a:r>
            <a:endParaRPr lang="en-US" sz="2000" kern="1200" dirty="0">
              <a:latin typeface="Calibri" pitchFamily="34" charset="0"/>
              <a:ea typeface="+mn-ea"/>
              <a:cs typeface="Tahoma" pitchFamily="34" charset="0"/>
            </a:endParaRPr>
          </a:p>
        </p:txBody>
      </p:sp>
      <p:sp>
        <p:nvSpPr>
          <p:cNvPr id="58" name="Cube 57"/>
          <p:cNvSpPr/>
          <p:nvPr/>
        </p:nvSpPr>
        <p:spPr>
          <a:xfrm>
            <a:off x="381000" y="5269058"/>
            <a:ext cx="1244379" cy="1000108"/>
          </a:xfrm>
          <a:prstGeom prst="cube">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Tahoma"/>
              </a:rPr>
              <a:t>WS</a:t>
            </a:r>
            <a:endParaRPr kumimoji="0" lang="en-GB" sz="16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pitchFamily="34" charset="0"/>
              <a:ea typeface="+mn-ea"/>
              <a:cs typeface="Tahoma"/>
            </a:endParaRPr>
          </a:p>
        </p:txBody>
      </p:sp>
      <p:grpSp>
        <p:nvGrpSpPr>
          <p:cNvPr id="59" name="Group 191"/>
          <p:cNvGrpSpPr/>
          <p:nvPr/>
        </p:nvGrpSpPr>
        <p:grpSpPr>
          <a:xfrm>
            <a:off x="4791084" y="4117769"/>
            <a:ext cx="1295400" cy="762000"/>
            <a:chOff x="7072330" y="4572008"/>
            <a:chExt cx="1295400" cy="762000"/>
          </a:xfrm>
        </p:grpSpPr>
        <p:grpSp>
          <p:nvGrpSpPr>
            <p:cNvPr id="60" name="Group 25"/>
            <p:cNvGrpSpPr/>
            <p:nvPr/>
          </p:nvGrpSpPr>
          <p:grpSpPr>
            <a:xfrm>
              <a:off x="7072330" y="4572008"/>
              <a:ext cx="1295400" cy="762000"/>
              <a:chOff x="0" y="4686300"/>
              <a:chExt cx="3729038" cy="2171700"/>
            </a:xfrm>
          </p:grpSpPr>
          <p:sp>
            <p:nvSpPr>
              <p:cNvPr id="62" name="Rectangle 15"/>
              <p:cNvSpPr>
                <a:spLocks noChangeArrowheads="1"/>
              </p:cNvSpPr>
              <p:nvPr/>
            </p:nvSpPr>
            <p:spPr bwMode="auto">
              <a:xfrm>
                <a:off x="0" y="4686300"/>
                <a:ext cx="3729038" cy="2171700"/>
              </a:xfrm>
              <a:prstGeom prst="rect">
                <a:avLst/>
              </a:prstGeom>
              <a:solidFill>
                <a:srgbClr val="FFFFFF"/>
              </a:solidFill>
              <a:ln w="25400">
                <a:solidFill>
                  <a:srgbClr val="80808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3" name="Line 16"/>
              <p:cNvSpPr>
                <a:spLocks noChangeShapeType="1"/>
              </p:cNvSpPr>
              <p:nvPr/>
            </p:nvSpPr>
            <p:spPr bwMode="auto">
              <a:xfrm>
                <a:off x="0" y="4686300"/>
                <a:ext cx="984250" cy="1565275"/>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4" name="Line 17"/>
              <p:cNvSpPr>
                <a:spLocks noChangeShapeType="1"/>
              </p:cNvSpPr>
              <p:nvPr/>
            </p:nvSpPr>
            <p:spPr bwMode="auto">
              <a:xfrm flipV="1">
                <a:off x="2701925" y="4699000"/>
                <a:ext cx="1004888" cy="1541463"/>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5" name="Line 18"/>
              <p:cNvSpPr>
                <a:spLocks noChangeShapeType="1"/>
              </p:cNvSpPr>
              <p:nvPr/>
            </p:nvSpPr>
            <p:spPr bwMode="auto">
              <a:xfrm flipV="1">
                <a:off x="958850" y="6229350"/>
                <a:ext cx="1727200" cy="0"/>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6"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67"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grpSp>
        <p:sp>
          <p:nvSpPr>
            <p:cNvPr id="61" name="TextBox 60"/>
            <p:cNvSpPr txBox="1"/>
            <p:nvPr/>
          </p:nvSpPr>
          <p:spPr>
            <a:xfrm>
              <a:off x="7437947" y="4572008"/>
              <a:ext cx="63671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smtClean="0">
                  <a:ln>
                    <a:noFill/>
                  </a:ln>
                  <a:solidFill>
                    <a:srgbClr val="000000"/>
                  </a:solidFill>
                  <a:effectLst/>
                  <a:uLnTx/>
                  <a:uFillTx/>
                  <a:latin typeface="Calibri" pitchFamily="34" charset="0"/>
                  <a:ea typeface="+mn-ea"/>
                  <a:cs typeface="Tahoma" pitchFamily="34" charset="0"/>
                </a:rPr>
                <a:t>Msg</a:t>
              </a:r>
              <a:endParaRPr kumimoji="0" lang="en-GB" sz="20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grpSp>
      <p:sp>
        <p:nvSpPr>
          <p:cNvPr id="68" name="Can 67"/>
          <p:cNvSpPr/>
          <p:nvPr/>
        </p:nvSpPr>
        <p:spPr bwMode="auto">
          <a:xfrm>
            <a:off x="7685314" y="4881433"/>
            <a:ext cx="1077686" cy="1518557"/>
          </a:xfrm>
          <a:prstGeom prst="can">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DB</a:t>
            </a:r>
            <a:endParaRPr kumimoji="0" lang="en-GB" sz="3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cxnSp>
        <p:nvCxnSpPr>
          <p:cNvPr id="69" name="Straight Arrow Connector 68"/>
          <p:cNvCxnSpPr/>
          <p:nvPr/>
        </p:nvCxnSpPr>
        <p:spPr bwMode="auto">
          <a:xfrm rot="16200000" flipH="1">
            <a:off x="7160963" y="4082139"/>
            <a:ext cx="1012371" cy="489855"/>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cxnSp>
        <p:nvCxnSpPr>
          <p:cNvPr id="70" name="Straight Arrow Connector 69"/>
          <p:cNvCxnSpPr/>
          <p:nvPr/>
        </p:nvCxnSpPr>
        <p:spPr bwMode="auto">
          <a:xfrm rot="16200000" flipH="1">
            <a:off x="7460324" y="4071249"/>
            <a:ext cx="1012371" cy="489855"/>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grpSp>
        <p:nvGrpSpPr>
          <p:cNvPr id="71" name="Group 181"/>
          <p:cNvGrpSpPr/>
          <p:nvPr/>
        </p:nvGrpSpPr>
        <p:grpSpPr>
          <a:xfrm>
            <a:off x="4375615" y="2449286"/>
            <a:ext cx="1861458" cy="1138118"/>
            <a:chOff x="3380865" y="4143378"/>
            <a:chExt cx="3143273" cy="762003"/>
          </a:xfrm>
        </p:grpSpPr>
        <p:grpSp>
          <p:nvGrpSpPr>
            <p:cNvPr id="72" name="Group 25"/>
            <p:cNvGrpSpPr/>
            <p:nvPr/>
          </p:nvGrpSpPr>
          <p:grpSpPr>
            <a:xfrm>
              <a:off x="3380865" y="4143378"/>
              <a:ext cx="3143273" cy="762003"/>
              <a:chOff x="-2" y="4686300"/>
              <a:chExt cx="3729038" cy="2171711"/>
            </a:xfrm>
          </p:grpSpPr>
          <p:sp>
            <p:nvSpPr>
              <p:cNvPr id="74" name="Rectangle 15"/>
              <p:cNvSpPr>
                <a:spLocks noChangeArrowheads="1"/>
              </p:cNvSpPr>
              <p:nvPr/>
            </p:nvSpPr>
            <p:spPr bwMode="auto">
              <a:xfrm>
                <a:off x="-2" y="4686309"/>
                <a:ext cx="3729038" cy="2171702"/>
              </a:xfrm>
              <a:prstGeom prst="rect">
                <a:avLst/>
              </a:prstGeom>
              <a:solidFill>
                <a:srgbClr val="FFFFFF"/>
              </a:solidFill>
              <a:ln w="25400">
                <a:solidFill>
                  <a:srgbClr val="80808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5" name="Line 16"/>
              <p:cNvSpPr>
                <a:spLocks noChangeShapeType="1"/>
              </p:cNvSpPr>
              <p:nvPr/>
            </p:nvSpPr>
            <p:spPr bwMode="auto">
              <a:xfrm>
                <a:off x="0" y="4686300"/>
                <a:ext cx="984250" cy="1565275"/>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6" name="Line 17"/>
              <p:cNvSpPr>
                <a:spLocks noChangeShapeType="1"/>
              </p:cNvSpPr>
              <p:nvPr/>
            </p:nvSpPr>
            <p:spPr bwMode="auto">
              <a:xfrm flipV="1">
                <a:off x="2701925" y="4699000"/>
                <a:ext cx="1004888" cy="1541463"/>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7" name="Line 18"/>
              <p:cNvSpPr>
                <a:spLocks noChangeShapeType="1"/>
              </p:cNvSpPr>
              <p:nvPr/>
            </p:nvSpPr>
            <p:spPr bwMode="auto">
              <a:xfrm flipV="1">
                <a:off x="958850" y="6229350"/>
                <a:ext cx="1727200" cy="7938"/>
              </a:xfrm>
              <a:prstGeom prst="line">
                <a:avLst/>
              </a:prstGeom>
              <a:noFill/>
              <a:ln w="254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8" name="Line 19"/>
              <p:cNvSpPr>
                <a:spLocks noChangeShapeType="1"/>
              </p:cNvSpPr>
              <p:nvPr/>
            </p:nvSpPr>
            <p:spPr bwMode="auto">
              <a:xfrm flipV="1">
                <a:off x="0" y="5965825"/>
                <a:ext cx="792163" cy="854075"/>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sp>
            <p:nvSpPr>
              <p:cNvPr id="79" name="Line 20"/>
              <p:cNvSpPr>
                <a:spLocks noChangeShapeType="1"/>
              </p:cNvSpPr>
              <p:nvPr/>
            </p:nvSpPr>
            <p:spPr bwMode="auto">
              <a:xfrm>
                <a:off x="2914650" y="6032500"/>
                <a:ext cx="792163" cy="795338"/>
              </a:xfrm>
              <a:prstGeom prst="line">
                <a:avLst/>
              </a:prstGeom>
              <a:noFill/>
              <a:ln w="12700">
                <a:solidFill>
                  <a:srgbClr val="808080"/>
                </a:solid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Calibri" pitchFamily="34" charset="0"/>
                  <a:ea typeface="+mn-ea"/>
                  <a:cs typeface="Tahoma" pitchFamily="34" charset="0"/>
                </a:endParaRPr>
              </a:p>
            </p:txBody>
          </p:sp>
        </p:grpSp>
        <p:sp>
          <p:nvSpPr>
            <p:cNvPr id="73" name="TextBox 72"/>
            <p:cNvSpPr txBox="1"/>
            <p:nvPr/>
          </p:nvSpPr>
          <p:spPr>
            <a:xfrm>
              <a:off x="3840475" y="4143380"/>
              <a:ext cx="2160285" cy="26788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000" b="0" dirty="0" smtClean="0">
                  <a:solidFill>
                    <a:srgbClr val="000000"/>
                  </a:solidFill>
                  <a:effectLst/>
                  <a:latin typeface="Calibri" pitchFamily="34" charset="0"/>
                  <a:cs typeface="Tahoma" pitchFamily="34" charset="0"/>
                </a:rPr>
                <a:t>$$ Order</a:t>
              </a:r>
              <a:endParaRPr kumimoji="0" lang="en-US" sz="2000" b="0" i="0" u="none" strike="noStrike" kern="1200" cap="none" spc="0" normalizeH="0" baseline="0" noProof="0" dirty="0" smtClean="0">
                <a:ln>
                  <a:noFill/>
                </a:ln>
                <a:solidFill>
                  <a:srgbClr val="000000"/>
                </a:solidFill>
                <a:effectLst/>
                <a:uLnTx/>
                <a:uFillTx/>
                <a:latin typeface="Calibri" pitchFamily="34" charset="0"/>
                <a:ea typeface="+mn-ea"/>
                <a:cs typeface="Tahoma" pitchFamily="34" charset="0"/>
              </a:endParaRPr>
            </a:p>
          </p:txBody>
        </p:sp>
      </p:grpSp>
      <p:cxnSp>
        <p:nvCxnSpPr>
          <p:cNvPr id="80" name="Straight Arrow Connector 79"/>
          <p:cNvCxnSpPr/>
          <p:nvPr/>
        </p:nvCxnSpPr>
        <p:spPr bwMode="auto">
          <a:xfrm rot="10800000" flipV="1">
            <a:off x="1611089" y="5695380"/>
            <a:ext cx="821868" cy="0"/>
          </a:xfrm>
          <a:prstGeom prst="straightConnector1">
            <a:avLst/>
          </a:prstGeom>
          <a:solidFill>
            <a:srgbClr val="FFC000"/>
          </a:solidFill>
          <a:ln w="38100" cap="flat" cmpd="sng" algn="ctr">
            <a:solidFill>
              <a:srgbClr val="FF9929"/>
            </a:solidFill>
            <a:prstDash val="solid"/>
            <a:round/>
            <a:headEnd type="none" w="med" len="med"/>
            <a:tailEnd type="stealth" w="lg" len="lg"/>
          </a:ln>
          <a:effectLst/>
        </p:spPr>
      </p:cxnSp>
      <p:sp>
        <p:nvSpPr>
          <p:cNvPr id="81" name="TextBox 80"/>
          <p:cNvSpPr txBox="1"/>
          <p:nvPr/>
        </p:nvSpPr>
        <p:spPr>
          <a:xfrm>
            <a:off x="1556665" y="4857173"/>
            <a:ext cx="908949" cy="707886"/>
          </a:xfrm>
          <a:prstGeom prst="rect">
            <a:avLst/>
          </a:prstGeom>
          <a:noFill/>
        </p:spPr>
        <p:txBody>
          <a:bodyPr wrap="square" rtlCol="0">
            <a:spAutoFit/>
          </a:bodyPr>
          <a:lstStyle/>
          <a:p>
            <a:r>
              <a:rPr lang="en-US" sz="2000" b="0" dirty="0" smtClean="0">
                <a:latin typeface="Calibri" pitchFamily="34" charset="0"/>
              </a:rPr>
              <a:t>[HTTP] Invoke</a:t>
            </a:r>
            <a:endParaRPr lang="en-GB" sz="2000" b="0" dirty="0">
              <a:latin typeface="Calibri" pitchFamily="34" charset="0"/>
            </a:endParaRPr>
          </a:p>
        </p:txBody>
      </p:sp>
      <p:sp>
        <p:nvSpPr>
          <p:cNvPr id="82" name="TextBox 81"/>
          <p:cNvSpPr txBox="1"/>
          <p:nvPr/>
        </p:nvSpPr>
        <p:spPr>
          <a:xfrm>
            <a:off x="342123" y="1175610"/>
            <a:ext cx="6757043" cy="523220"/>
          </a:xfrm>
          <a:prstGeom prst="rect">
            <a:avLst/>
          </a:prstGeom>
          <a:noFill/>
        </p:spPr>
        <p:txBody>
          <a:bodyPr wrap="none" rtlCol="0">
            <a:spAutoFit/>
          </a:bodyPr>
          <a:lstStyle/>
          <a:p>
            <a:r>
              <a:rPr lang="en-US" sz="2800" b="0" dirty="0" smtClean="0">
                <a:latin typeface="Calibri" pitchFamily="34" charset="0"/>
              </a:rPr>
              <a:t>The message won’t be sent if there’s a failure</a:t>
            </a:r>
            <a:endParaRPr lang="en-GB" sz="2800" b="0" dirty="0">
              <a:latin typeface="Calibri" pitchFamily="34" charset="0"/>
            </a:endParaRPr>
          </a:p>
        </p:txBody>
      </p:sp>
    </p:spTree>
    <p:extLst>
      <p:ext uri="{BB962C8B-B14F-4D97-AF65-F5344CB8AC3E}">
        <p14:creationId xmlns:p14="http://schemas.microsoft.com/office/powerpoint/2010/main" val="1911675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0-#ppt_w/2"/>
                                          </p:val>
                                        </p:tav>
                                        <p:tav tm="100000">
                                          <p:val>
                                            <p:strVal val="#ppt_x"/>
                                          </p:val>
                                        </p:tav>
                                      </p:tavLst>
                                    </p:anim>
                                    <p:anim calcmode="lin" valueType="num">
                                      <p:cBhvr additive="base">
                                        <p:cTn id="8"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childTnLst>
                          </p:cTn>
                        </p:par>
                      </p:childTnLst>
                    </p:cTn>
                  </p:par>
                  <p:par>
                    <p:cTn id="14" fill="hold">
                      <p:stCondLst>
                        <p:cond delay="indefinite"/>
                      </p:stCondLst>
                      <p:childTnLst>
                        <p:par>
                          <p:cTn id="15" fill="hold">
                            <p:stCondLst>
                              <p:cond delay="0"/>
                            </p:stCondLst>
                            <p:childTnLst>
                              <p:par>
                                <p:cTn id="16" presetID="63" presetClass="path" presetSubtype="0" accel="50000" decel="50000" fill="hold" nodeType="clickEffect">
                                  <p:stCondLst>
                                    <p:cond delay="0"/>
                                  </p:stCondLst>
                                  <p:childTnLst>
                                    <p:animMotion origin="layout" path="M 0 0  L 0.25 0  E" pathEditMode="relative" ptsTypes="">
                                      <p:cBhvr>
                                        <p:cTn id="17" dur="2000" fill="hold"/>
                                        <p:tgtEl>
                                          <p:spTgt spid="71"/>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wipe(up)">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up)">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1.66667E-6 -3.26625E-6 L -0.11701 0.10849 " pathEditMode="relative" rAng="0" ptsTypes="AA">
                                      <p:cBhvr>
                                        <p:cTn id="31" dur="2000" fill="hold"/>
                                        <p:tgtEl>
                                          <p:spTgt spid="59"/>
                                        </p:tgtEl>
                                        <p:attrNameLst>
                                          <p:attrName>ppt_x</p:attrName>
                                          <p:attrName>ppt_y</p:attrName>
                                        </p:attrNameLst>
                                      </p:cBhvr>
                                      <p:rCtr x="-5900" y="5400"/>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right)">
                                      <p:cBhvr>
                                        <p:cTn id="36" dur="500"/>
                                        <p:tgtEl>
                                          <p:spTgt spid="8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fade">
                                      <p:cBhvr>
                                        <p:cTn id="40" dur="500"/>
                                        <p:tgtEl>
                                          <p:spTgt spid="8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noFill/>
          <a:ln/>
        </p:spPr>
        <p:txBody>
          <a:bodyPr/>
          <a:lstStyle/>
          <a:p>
            <a:r>
              <a:rPr lang="en-US"/>
              <a:t>Broker Architectural Style</a:t>
            </a:r>
          </a:p>
        </p:txBody>
      </p:sp>
      <p:sp>
        <p:nvSpPr>
          <p:cNvPr id="434179" name="Rectangle 3"/>
          <p:cNvSpPr>
            <a:spLocks noGrp="1" noChangeArrowheads="1"/>
          </p:cNvSpPr>
          <p:nvPr>
            <p:ph type="body" idx="1"/>
          </p:nvPr>
        </p:nvSpPr>
        <p:spPr>
          <a:xfrm>
            <a:off x="0" y="1203325"/>
            <a:ext cx="9144000" cy="989013"/>
          </a:xfrm>
          <a:noFill/>
          <a:ln/>
        </p:spPr>
        <p:txBody>
          <a:bodyPr>
            <a:normAutofit lnSpcReduction="10000"/>
          </a:bodyPr>
          <a:lstStyle/>
          <a:p>
            <a:pPr marL="342900" indent="-342900">
              <a:buFont typeface="Wingdings" pitchFamily="2" charset="2"/>
              <a:buNone/>
            </a:pPr>
            <a:r>
              <a:rPr lang="en-US" sz="2800"/>
              <a:t>Initiator requests a service from the broker</a:t>
            </a:r>
          </a:p>
          <a:p>
            <a:pPr marL="342900" indent="-342900">
              <a:buFont typeface="Wingdings" pitchFamily="2" charset="2"/>
              <a:buNone/>
            </a:pPr>
            <a:r>
              <a:rPr lang="en-US" sz="2800"/>
              <a:t>Broker performs per request or per connection routing</a:t>
            </a:r>
          </a:p>
        </p:txBody>
      </p:sp>
      <p:sp>
        <p:nvSpPr>
          <p:cNvPr id="434180" name="Text Box 4"/>
          <p:cNvSpPr txBox="1">
            <a:spLocks noChangeArrowheads="1"/>
          </p:cNvSpPr>
          <p:nvPr/>
        </p:nvSpPr>
        <p:spPr bwMode="auto">
          <a:xfrm>
            <a:off x="368300" y="39116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Service A</a:t>
            </a:r>
          </a:p>
        </p:txBody>
      </p:sp>
      <p:sp>
        <p:nvSpPr>
          <p:cNvPr id="434181" name="Text Box 5"/>
          <p:cNvSpPr txBox="1">
            <a:spLocks noChangeArrowheads="1"/>
          </p:cNvSpPr>
          <p:nvPr/>
        </p:nvSpPr>
        <p:spPr bwMode="auto">
          <a:xfrm>
            <a:off x="3060700" y="23749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Service B</a:t>
            </a:r>
          </a:p>
        </p:txBody>
      </p:sp>
      <p:sp>
        <p:nvSpPr>
          <p:cNvPr id="434182" name="Text Box 6"/>
          <p:cNvSpPr txBox="1">
            <a:spLocks noChangeArrowheads="1"/>
          </p:cNvSpPr>
          <p:nvPr/>
        </p:nvSpPr>
        <p:spPr bwMode="auto">
          <a:xfrm>
            <a:off x="6159500" y="38862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Service C</a:t>
            </a:r>
          </a:p>
        </p:txBody>
      </p:sp>
      <p:sp>
        <p:nvSpPr>
          <p:cNvPr id="434183" name="Text Box 7"/>
          <p:cNvSpPr txBox="1">
            <a:spLocks noChangeArrowheads="1"/>
          </p:cNvSpPr>
          <p:nvPr/>
        </p:nvSpPr>
        <p:spPr bwMode="auto">
          <a:xfrm>
            <a:off x="3213100" y="5842000"/>
            <a:ext cx="20066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Service D</a:t>
            </a:r>
          </a:p>
        </p:txBody>
      </p:sp>
      <p:sp>
        <p:nvSpPr>
          <p:cNvPr id="434184" name="AutoShape 8"/>
          <p:cNvSpPr>
            <a:spLocks noChangeArrowheads="1"/>
          </p:cNvSpPr>
          <p:nvPr/>
        </p:nvSpPr>
        <p:spPr bwMode="auto">
          <a:xfrm>
            <a:off x="3111500" y="3746500"/>
            <a:ext cx="2108200" cy="1143000"/>
          </a:xfrm>
          <a:prstGeom prst="plaque">
            <a:avLst>
              <a:gd name="adj" fmla="val 16667"/>
            </a:avLst>
          </a:prstGeom>
          <a:solidFill>
            <a:schemeClr val="accent1"/>
          </a:solidFill>
          <a:ln w="9525">
            <a:solidFill>
              <a:schemeClr val="bg2"/>
            </a:solidFill>
            <a:miter lim="800000"/>
            <a:headEnd/>
            <a:tailEnd/>
          </a:ln>
          <a:effectLst/>
        </p:spPr>
        <p:txBody>
          <a:bodyPr wrap="none" anchor="ctr"/>
          <a:lstStyle/>
          <a:p>
            <a:endParaRPr lang="en-GB"/>
          </a:p>
        </p:txBody>
      </p:sp>
      <p:sp>
        <p:nvSpPr>
          <p:cNvPr id="434185" name="Text Box 9"/>
          <p:cNvSpPr txBox="1">
            <a:spLocks noChangeArrowheads="1"/>
          </p:cNvSpPr>
          <p:nvPr/>
        </p:nvSpPr>
        <p:spPr bwMode="auto">
          <a:xfrm>
            <a:off x="3454400" y="4013200"/>
            <a:ext cx="1422400" cy="579438"/>
          </a:xfrm>
          <a:prstGeom prst="rect">
            <a:avLst/>
          </a:prstGeom>
          <a:noFill/>
          <a:ln w="9525">
            <a:no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Broker</a:t>
            </a:r>
          </a:p>
        </p:txBody>
      </p:sp>
      <p:sp>
        <p:nvSpPr>
          <p:cNvPr id="434187" name="AutoShape 11"/>
          <p:cNvSpPr>
            <a:spLocks noChangeArrowheads="1"/>
          </p:cNvSpPr>
          <p:nvPr/>
        </p:nvSpPr>
        <p:spPr bwMode="auto">
          <a:xfrm>
            <a:off x="3937000" y="3098800"/>
            <a:ext cx="279400" cy="546100"/>
          </a:xfrm>
          <a:prstGeom prst="can">
            <a:avLst>
              <a:gd name="adj" fmla="val 48864"/>
            </a:avLst>
          </a:prstGeom>
          <a:solidFill>
            <a:schemeClr val="accent1"/>
          </a:solidFill>
          <a:ln w="9525">
            <a:solidFill>
              <a:schemeClr val="bg2"/>
            </a:solidFill>
            <a:round/>
            <a:headEnd/>
            <a:tailEnd/>
          </a:ln>
          <a:effectLst/>
        </p:spPr>
        <p:txBody>
          <a:bodyPr wrap="none" anchor="ctr"/>
          <a:lstStyle/>
          <a:p>
            <a:endParaRPr lang="en-GB"/>
          </a:p>
        </p:txBody>
      </p:sp>
      <p:sp>
        <p:nvSpPr>
          <p:cNvPr id="434188" name="AutoShape 12"/>
          <p:cNvSpPr>
            <a:spLocks noChangeArrowheads="1"/>
          </p:cNvSpPr>
          <p:nvPr/>
        </p:nvSpPr>
        <p:spPr bwMode="auto">
          <a:xfrm>
            <a:off x="3975100" y="5067300"/>
            <a:ext cx="279400" cy="546100"/>
          </a:xfrm>
          <a:prstGeom prst="can">
            <a:avLst>
              <a:gd name="adj" fmla="val 48864"/>
            </a:avLst>
          </a:prstGeom>
          <a:solidFill>
            <a:schemeClr val="accent1"/>
          </a:solidFill>
          <a:ln w="9525">
            <a:solidFill>
              <a:schemeClr val="bg2"/>
            </a:solidFill>
            <a:round/>
            <a:headEnd/>
            <a:tailEnd/>
          </a:ln>
          <a:effectLst/>
        </p:spPr>
        <p:txBody>
          <a:bodyPr wrap="none" anchor="ctr"/>
          <a:lstStyle/>
          <a:p>
            <a:endParaRPr lang="en-GB"/>
          </a:p>
        </p:txBody>
      </p:sp>
      <p:sp>
        <p:nvSpPr>
          <p:cNvPr id="434189" name="AutoShape 13"/>
          <p:cNvSpPr>
            <a:spLocks noChangeArrowheads="1"/>
          </p:cNvSpPr>
          <p:nvPr/>
        </p:nvSpPr>
        <p:spPr bwMode="auto">
          <a:xfrm rot="5400000">
            <a:off x="5511800" y="3911600"/>
            <a:ext cx="279400" cy="546100"/>
          </a:xfrm>
          <a:prstGeom prst="can">
            <a:avLst>
              <a:gd name="adj" fmla="val 48864"/>
            </a:avLst>
          </a:prstGeom>
          <a:solidFill>
            <a:schemeClr val="accent1"/>
          </a:solidFill>
          <a:ln w="9525">
            <a:solidFill>
              <a:schemeClr val="bg2"/>
            </a:solidFill>
            <a:round/>
            <a:headEnd/>
            <a:tailEnd/>
          </a:ln>
          <a:effectLst/>
        </p:spPr>
        <p:txBody>
          <a:bodyPr wrap="none" anchor="ctr"/>
          <a:lstStyle/>
          <a:p>
            <a:endParaRPr lang="en-GB"/>
          </a:p>
        </p:txBody>
      </p:sp>
      <p:sp>
        <p:nvSpPr>
          <p:cNvPr id="434190" name="AutoShape 14"/>
          <p:cNvSpPr>
            <a:spLocks noChangeArrowheads="1"/>
          </p:cNvSpPr>
          <p:nvPr/>
        </p:nvSpPr>
        <p:spPr bwMode="auto">
          <a:xfrm rot="5400000">
            <a:off x="2641600" y="3911600"/>
            <a:ext cx="279400" cy="546100"/>
          </a:xfrm>
          <a:prstGeom prst="can">
            <a:avLst>
              <a:gd name="adj" fmla="val 48864"/>
            </a:avLst>
          </a:prstGeom>
          <a:solidFill>
            <a:schemeClr val="accent1"/>
          </a:solidFill>
          <a:ln w="9525">
            <a:solidFill>
              <a:schemeClr val="bg2"/>
            </a:solidFill>
            <a:round/>
            <a:headEnd/>
            <a:tailEnd/>
          </a:ln>
          <a:effectLst/>
        </p:spPr>
        <p:txBody>
          <a:bodyPr wrap="none" anchor="ctr"/>
          <a:lstStyle/>
          <a:p>
            <a:endParaRPr lang="en-GB"/>
          </a:p>
        </p:txBody>
      </p:sp>
    </p:spTree>
    <p:extLst>
      <p:ext uri="{BB962C8B-B14F-4D97-AF65-F5344CB8AC3E}">
        <p14:creationId xmlns:p14="http://schemas.microsoft.com/office/powerpoint/2010/main" val="178664856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a:noFill/>
          <a:ln/>
        </p:spPr>
        <p:txBody>
          <a:bodyPr/>
          <a:lstStyle/>
          <a:p>
            <a:r>
              <a:rPr lang="en-US"/>
              <a:t>Bus Architectural Style</a:t>
            </a:r>
          </a:p>
        </p:txBody>
      </p:sp>
      <p:sp>
        <p:nvSpPr>
          <p:cNvPr id="444420" name="Text Box 4"/>
          <p:cNvSpPr txBox="1">
            <a:spLocks noChangeArrowheads="1"/>
          </p:cNvSpPr>
          <p:nvPr/>
        </p:nvSpPr>
        <p:spPr bwMode="auto">
          <a:xfrm>
            <a:off x="1841500" y="6108700"/>
            <a:ext cx="10033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Sink</a:t>
            </a:r>
          </a:p>
        </p:txBody>
      </p:sp>
      <p:sp>
        <p:nvSpPr>
          <p:cNvPr id="444421" name="Text Box 5"/>
          <p:cNvSpPr txBox="1">
            <a:spLocks noChangeArrowheads="1"/>
          </p:cNvSpPr>
          <p:nvPr/>
        </p:nvSpPr>
        <p:spPr bwMode="auto">
          <a:xfrm>
            <a:off x="1651000" y="3670300"/>
            <a:ext cx="14732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Source</a:t>
            </a:r>
          </a:p>
        </p:txBody>
      </p:sp>
      <p:sp>
        <p:nvSpPr>
          <p:cNvPr id="444422" name="Text Box 6"/>
          <p:cNvSpPr txBox="1">
            <a:spLocks noChangeArrowheads="1"/>
          </p:cNvSpPr>
          <p:nvPr/>
        </p:nvSpPr>
        <p:spPr bwMode="auto">
          <a:xfrm>
            <a:off x="4013200" y="3670300"/>
            <a:ext cx="10287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Sink</a:t>
            </a:r>
          </a:p>
        </p:txBody>
      </p:sp>
      <p:sp>
        <p:nvSpPr>
          <p:cNvPr id="444423" name="Text Box 7"/>
          <p:cNvSpPr txBox="1">
            <a:spLocks noChangeArrowheads="1"/>
          </p:cNvSpPr>
          <p:nvPr/>
        </p:nvSpPr>
        <p:spPr bwMode="auto">
          <a:xfrm>
            <a:off x="3784600" y="6108700"/>
            <a:ext cx="1435100" cy="588963"/>
          </a:xfrm>
          <a:prstGeom prst="rect">
            <a:avLst/>
          </a:prstGeom>
          <a:solidFill>
            <a:schemeClr val="accent1"/>
          </a:solidFill>
          <a:ln w="9525">
            <a:solidFill>
              <a:schemeClr val="bg2"/>
            </a:solid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Source</a:t>
            </a:r>
          </a:p>
        </p:txBody>
      </p:sp>
      <p:sp>
        <p:nvSpPr>
          <p:cNvPr id="444424" name="AutoShape 8"/>
          <p:cNvSpPr>
            <a:spLocks noChangeArrowheads="1"/>
          </p:cNvSpPr>
          <p:nvPr/>
        </p:nvSpPr>
        <p:spPr bwMode="auto">
          <a:xfrm>
            <a:off x="1104900" y="4597400"/>
            <a:ext cx="6896100" cy="1143000"/>
          </a:xfrm>
          <a:prstGeom prst="plaque">
            <a:avLst>
              <a:gd name="adj" fmla="val 16667"/>
            </a:avLst>
          </a:prstGeom>
          <a:solidFill>
            <a:schemeClr val="accent1"/>
          </a:solidFill>
          <a:ln w="9525">
            <a:solidFill>
              <a:schemeClr val="bg2"/>
            </a:solidFill>
            <a:miter lim="800000"/>
            <a:headEnd/>
            <a:tailEnd/>
          </a:ln>
          <a:effectLst/>
        </p:spPr>
        <p:txBody>
          <a:bodyPr wrap="none" anchor="ctr"/>
          <a:lstStyle/>
          <a:p>
            <a:endParaRPr lang="en-GB"/>
          </a:p>
        </p:txBody>
      </p:sp>
      <p:sp>
        <p:nvSpPr>
          <p:cNvPr id="444425" name="Text Box 9"/>
          <p:cNvSpPr txBox="1">
            <a:spLocks noChangeArrowheads="1"/>
          </p:cNvSpPr>
          <p:nvPr/>
        </p:nvSpPr>
        <p:spPr bwMode="auto">
          <a:xfrm>
            <a:off x="6438900" y="4851400"/>
            <a:ext cx="1422400" cy="579438"/>
          </a:xfrm>
          <a:prstGeom prst="rect">
            <a:avLst/>
          </a:prstGeom>
          <a:noFill/>
          <a:ln w="9525">
            <a:noFill/>
            <a:miter lim="800000"/>
            <a:headEnd/>
            <a:tailEnd/>
          </a:ln>
          <a:effectLst/>
        </p:spPr>
        <p:txBody>
          <a:bodyPr>
            <a:spAutoFit/>
          </a:bodyPr>
          <a:lstStyle/>
          <a:p>
            <a:pPr>
              <a:spcBef>
                <a:spcPct val="50000"/>
              </a:spcBef>
            </a:pPr>
            <a:r>
              <a:rPr lang="en-US">
                <a:solidFill>
                  <a:schemeClr val="bg2"/>
                </a:solidFill>
                <a:effectLst>
                  <a:outerShdw blurRad="38100" dist="38100" dir="2700000" algn="tl">
                    <a:srgbClr val="FFFFFF"/>
                  </a:outerShdw>
                </a:effectLst>
              </a:rPr>
              <a:t>Bus</a:t>
            </a:r>
          </a:p>
        </p:txBody>
      </p:sp>
      <p:sp>
        <p:nvSpPr>
          <p:cNvPr id="444426" name="AutoShape 10"/>
          <p:cNvSpPr>
            <a:spLocks noChangeArrowheads="1"/>
          </p:cNvSpPr>
          <p:nvPr/>
        </p:nvSpPr>
        <p:spPr bwMode="auto">
          <a:xfrm>
            <a:off x="2044700" y="4648200"/>
            <a:ext cx="635000" cy="1041400"/>
          </a:xfrm>
          <a:prstGeom prst="can">
            <a:avLst>
              <a:gd name="adj" fmla="val 41000"/>
            </a:avLst>
          </a:prstGeom>
          <a:solidFill>
            <a:schemeClr val="accent1"/>
          </a:solidFill>
          <a:ln w="25400">
            <a:solidFill>
              <a:schemeClr val="bg2"/>
            </a:solidFill>
            <a:round/>
            <a:headEnd/>
            <a:tailEnd/>
          </a:ln>
          <a:effectLst/>
        </p:spPr>
        <p:txBody>
          <a:bodyPr wrap="none" anchor="ctr"/>
          <a:lstStyle/>
          <a:p>
            <a:endParaRPr lang="en-GB"/>
          </a:p>
        </p:txBody>
      </p:sp>
      <p:sp>
        <p:nvSpPr>
          <p:cNvPr id="444430" name="AutoShape 14"/>
          <p:cNvSpPr>
            <a:spLocks noChangeArrowheads="1"/>
          </p:cNvSpPr>
          <p:nvPr/>
        </p:nvSpPr>
        <p:spPr bwMode="auto">
          <a:xfrm>
            <a:off x="4254500" y="4660900"/>
            <a:ext cx="635000" cy="1041400"/>
          </a:xfrm>
          <a:prstGeom prst="can">
            <a:avLst>
              <a:gd name="adj" fmla="val 41000"/>
            </a:avLst>
          </a:prstGeom>
          <a:solidFill>
            <a:schemeClr val="accent1"/>
          </a:solidFill>
          <a:ln w="25400">
            <a:solidFill>
              <a:schemeClr val="bg2"/>
            </a:solidFill>
            <a:round/>
            <a:headEnd/>
            <a:tailEnd/>
          </a:ln>
          <a:effectLst/>
        </p:spPr>
        <p:txBody>
          <a:bodyPr wrap="none" anchor="ctr"/>
          <a:lstStyle/>
          <a:p>
            <a:endParaRPr lang="en-GB"/>
          </a:p>
        </p:txBody>
      </p:sp>
      <p:sp>
        <p:nvSpPr>
          <p:cNvPr id="444431" name="Rectangle 15"/>
          <p:cNvSpPr>
            <a:spLocks noGrp="1" noChangeArrowheads="1"/>
          </p:cNvSpPr>
          <p:nvPr>
            <p:ph type="body" idx="1"/>
          </p:nvPr>
        </p:nvSpPr>
        <p:spPr>
          <a:xfrm>
            <a:off x="107950" y="1584325"/>
            <a:ext cx="8915400" cy="1990725"/>
          </a:xfrm>
        </p:spPr>
        <p:txBody>
          <a:bodyPr>
            <a:normAutofit lnSpcReduction="10000"/>
          </a:bodyPr>
          <a:lstStyle/>
          <a:p>
            <a:r>
              <a:rPr lang="en-US"/>
              <a:t>Event sources and sinks communicate via channels in the bus</a:t>
            </a:r>
          </a:p>
          <a:p>
            <a:r>
              <a:rPr lang="en-US"/>
              <a:t>Source place events (messages) in channels, sinks are notified about message availability</a:t>
            </a:r>
          </a:p>
        </p:txBody>
      </p:sp>
      <p:sp>
        <p:nvSpPr>
          <p:cNvPr id="444432" name="Line 16"/>
          <p:cNvSpPr>
            <a:spLocks noChangeShapeType="1"/>
          </p:cNvSpPr>
          <p:nvPr/>
        </p:nvSpPr>
        <p:spPr bwMode="auto">
          <a:xfrm flipV="1">
            <a:off x="4572000" y="5765800"/>
            <a:ext cx="12700" cy="279400"/>
          </a:xfrm>
          <a:prstGeom prst="line">
            <a:avLst/>
          </a:prstGeom>
          <a:noFill/>
          <a:ln w="38100">
            <a:solidFill>
              <a:schemeClr val="accent1"/>
            </a:solidFill>
            <a:prstDash val="sysDot"/>
            <a:round/>
            <a:headEnd/>
            <a:tailEnd type="stealth" w="lg" len="lg"/>
          </a:ln>
          <a:effectLst/>
        </p:spPr>
        <p:txBody>
          <a:bodyPr/>
          <a:lstStyle/>
          <a:p>
            <a:endParaRPr lang="en-GB"/>
          </a:p>
        </p:txBody>
      </p:sp>
      <p:sp>
        <p:nvSpPr>
          <p:cNvPr id="444433" name="Line 17"/>
          <p:cNvSpPr>
            <a:spLocks noChangeShapeType="1"/>
          </p:cNvSpPr>
          <p:nvPr/>
        </p:nvSpPr>
        <p:spPr bwMode="auto">
          <a:xfrm flipV="1">
            <a:off x="4559300" y="4279900"/>
            <a:ext cx="12700" cy="279400"/>
          </a:xfrm>
          <a:prstGeom prst="line">
            <a:avLst/>
          </a:prstGeom>
          <a:noFill/>
          <a:ln w="38100">
            <a:solidFill>
              <a:schemeClr val="accent1"/>
            </a:solidFill>
            <a:prstDash val="sysDot"/>
            <a:round/>
            <a:headEnd/>
            <a:tailEnd type="stealth" w="lg" len="lg"/>
          </a:ln>
          <a:effectLst/>
        </p:spPr>
        <p:txBody>
          <a:bodyPr/>
          <a:lstStyle/>
          <a:p>
            <a:endParaRPr lang="en-GB"/>
          </a:p>
        </p:txBody>
      </p:sp>
      <p:sp>
        <p:nvSpPr>
          <p:cNvPr id="444434" name="Line 18"/>
          <p:cNvSpPr>
            <a:spLocks noChangeShapeType="1"/>
          </p:cNvSpPr>
          <p:nvPr/>
        </p:nvSpPr>
        <p:spPr bwMode="auto">
          <a:xfrm flipH="1">
            <a:off x="2908300" y="5765800"/>
            <a:ext cx="1485900" cy="393700"/>
          </a:xfrm>
          <a:prstGeom prst="line">
            <a:avLst/>
          </a:prstGeom>
          <a:noFill/>
          <a:ln w="38100">
            <a:solidFill>
              <a:schemeClr val="accent1"/>
            </a:solidFill>
            <a:prstDash val="sysDot"/>
            <a:round/>
            <a:headEnd/>
            <a:tailEnd type="stealth" w="lg" len="lg"/>
          </a:ln>
          <a:effectLst/>
        </p:spPr>
        <p:txBody>
          <a:bodyPr/>
          <a:lstStyle/>
          <a:p>
            <a:endParaRPr lang="en-GB"/>
          </a:p>
        </p:txBody>
      </p:sp>
      <p:sp>
        <p:nvSpPr>
          <p:cNvPr id="444435" name="Line 19"/>
          <p:cNvSpPr>
            <a:spLocks noChangeShapeType="1"/>
          </p:cNvSpPr>
          <p:nvPr/>
        </p:nvSpPr>
        <p:spPr bwMode="auto">
          <a:xfrm>
            <a:off x="2349500" y="4292600"/>
            <a:ext cx="0" cy="317500"/>
          </a:xfrm>
          <a:prstGeom prst="line">
            <a:avLst/>
          </a:prstGeom>
          <a:noFill/>
          <a:ln w="38100">
            <a:solidFill>
              <a:schemeClr val="accent1"/>
            </a:solidFill>
            <a:prstDash val="sysDot"/>
            <a:round/>
            <a:headEnd/>
            <a:tailEnd type="stealth" w="lg" len="lg"/>
          </a:ln>
          <a:effectLst/>
        </p:spPr>
        <p:txBody>
          <a:bodyPr/>
          <a:lstStyle/>
          <a:p>
            <a:endParaRPr lang="en-GB"/>
          </a:p>
        </p:txBody>
      </p:sp>
      <p:sp>
        <p:nvSpPr>
          <p:cNvPr id="444436" name="Line 20"/>
          <p:cNvSpPr>
            <a:spLocks noChangeShapeType="1"/>
          </p:cNvSpPr>
          <p:nvPr/>
        </p:nvSpPr>
        <p:spPr bwMode="auto">
          <a:xfrm>
            <a:off x="2362200" y="5715000"/>
            <a:ext cx="0" cy="317500"/>
          </a:xfrm>
          <a:prstGeom prst="line">
            <a:avLst/>
          </a:prstGeom>
          <a:noFill/>
          <a:ln w="38100">
            <a:solidFill>
              <a:schemeClr val="accent1"/>
            </a:solidFill>
            <a:prstDash val="sysDot"/>
            <a:round/>
            <a:headEnd/>
            <a:tailEnd type="stealth" w="lg" len="lg"/>
          </a:ln>
          <a:effectLst/>
        </p:spPr>
        <p:txBody>
          <a:bodyPr/>
          <a:lstStyle/>
          <a:p>
            <a:endParaRPr lang="en-GB"/>
          </a:p>
        </p:txBody>
      </p:sp>
    </p:spTree>
    <p:extLst>
      <p:ext uri="{BB962C8B-B14F-4D97-AF65-F5344CB8AC3E}">
        <p14:creationId xmlns:p14="http://schemas.microsoft.com/office/powerpoint/2010/main" val="299861686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 Topology</a:t>
            </a:r>
            <a:endParaRPr lang="en-US" dirty="0"/>
          </a:p>
        </p:txBody>
      </p:sp>
      <p:cxnSp>
        <p:nvCxnSpPr>
          <p:cNvPr id="20" name="Straight Connector 19"/>
          <p:cNvCxnSpPr/>
          <p:nvPr/>
        </p:nvCxnSpPr>
        <p:spPr bwMode="auto">
          <a:xfrm flipV="1">
            <a:off x="1068511" y="3811716"/>
            <a:ext cx="64008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16200000" flipV="1">
            <a:off x="982551" y="4105904"/>
            <a:ext cx="5486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rot="16200000" flipV="1">
            <a:off x="2789090" y="3518564"/>
            <a:ext cx="5486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6200000" flipV="1">
            <a:off x="5080228" y="4114466"/>
            <a:ext cx="5486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rot="16200000" flipV="1">
            <a:off x="6753203" y="3506578"/>
            <a:ext cx="54864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nvGrpSpPr>
          <p:cNvPr id="40" name="Group 39"/>
          <p:cNvGrpSpPr/>
          <p:nvPr/>
        </p:nvGrpSpPr>
        <p:grpSpPr>
          <a:xfrm>
            <a:off x="1861224" y="994778"/>
            <a:ext cx="2669679" cy="2288559"/>
            <a:chOff x="1861224" y="994778"/>
            <a:chExt cx="2669679" cy="2288559"/>
          </a:xfrm>
        </p:grpSpPr>
        <p:pic>
          <p:nvPicPr>
            <p:cNvPr id="27" name="Rectangle 24598" descr="Server"/>
            <p:cNvPicPr>
              <a:picLocks noChangeAspect="1" noChangeArrowheads="1"/>
            </p:cNvPicPr>
            <p:nvPr/>
          </p:nvPicPr>
          <p:blipFill>
            <a:blip r:embed="rId3" cstate="print"/>
            <a:srcRect/>
            <a:stretch>
              <a:fillRect/>
            </a:stretch>
          </p:blipFill>
          <p:spPr bwMode="auto">
            <a:xfrm>
              <a:off x="2524021" y="1180217"/>
              <a:ext cx="1539002" cy="210312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8" name="Rounded Rectangle 27"/>
            <p:cNvSpPr/>
            <p:nvPr/>
          </p:nvSpPr>
          <p:spPr bwMode="auto">
            <a:xfrm>
              <a:off x="3537624" y="994778"/>
              <a:ext cx="880263" cy="484701"/>
            </a:xfrm>
            <a:prstGeom prst="roundRect">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29" name="Rounded Rectangle 28"/>
            <p:cNvSpPr/>
            <p:nvPr/>
          </p:nvSpPr>
          <p:spPr bwMode="auto">
            <a:xfrm>
              <a:off x="3556521" y="1468616"/>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38" name="Rounded Rectangle 37"/>
            <p:cNvSpPr/>
            <p:nvPr/>
          </p:nvSpPr>
          <p:spPr bwMode="auto">
            <a:xfrm>
              <a:off x="1861224" y="1928014"/>
              <a:ext cx="880263" cy="48470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39" name="Rounded Rectangle 38"/>
            <p:cNvSpPr/>
            <p:nvPr/>
          </p:nvSpPr>
          <p:spPr bwMode="auto">
            <a:xfrm>
              <a:off x="1880121" y="2401852"/>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grpSp>
        <p:nvGrpSpPr>
          <p:cNvPr id="41" name="Group 40"/>
          <p:cNvGrpSpPr/>
          <p:nvPr/>
        </p:nvGrpSpPr>
        <p:grpSpPr>
          <a:xfrm>
            <a:off x="369759" y="4229425"/>
            <a:ext cx="2669679" cy="2288559"/>
            <a:chOff x="1861224" y="994778"/>
            <a:chExt cx="2669679" cy="2288559"/>
          </a:xfrm>
        </p:grpSpPr>
        <p:pic>
          <p:nvPicPr>
            <p:cNvPr id="42" name="Rectangle 24598" descr="Server"/>
            <p:cNvPicPr>
              <a:picLocks noChangeAspect="1" noChangeArrowheads="1"/>
            </p:cNvPicPr>
            <p:nvPr/>
          </p:nvPicPr>
          <p:blipFill>
            <a:blip r:embed="rId3" cstate="print"/>
            <a:srcRect/>
            <a:stretch>
              <a:fillRect/>
            </a:stretch>
          </p:blipFill>
          <p:spPr bwMode="auto">
            <a:xfrm>
              <a:off x="2524021" y="1180217"/>
              <a:ext cx="1539002" cy="210312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3" name="Rounded Rectangle 42"/>
            <p:cNvSpPr/>
            <p:nvPr/>
          </p:nvSpPr>
          <p:spPr bwMode="auto">
            <a:xfrm>
              <a:off x="3537624" y="994778"/>
              <a:ext cx="880263" cy="484701"/>
            </a:xfrm>
            <a:prstGeom prst="roundRect">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44" name="Rounded Rectangle 43"/>
            <p:cNvSpPr/>
            <p:nvPr/>
          </p:nvSpPr>
          <p:spPr bwMode="auto">
            <a:xfrm>
              <a:off x="3556521" y="1468616"/>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45" name="Rounded Rectangle 44"/>
            <p:cNvSpPr/>
            <p:nvPr/>
          </p:nvSpPr>
          <p:spPr bwMode="auto">
            <a:xfrm>
              <a:off x="1861224" y="1928014"/>
              <a:ext cx="880263" cy="48470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46" name="Rounded Rectangle 45"/>
            <p:cNvSpPr/>
            <p:nvPr/>
          </p:nvSpPr>
          <p:spPr bwMode="auto">
            <a:xfrm>
              <a:off x="1880121" y="2401852"/>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grpSp>
        <p:nvGrpSpPr>
          <p:cNvPr id="47" name="Group 46"/>
          <p:cNvGrpSpPr/>
          <p:nvPr/>
        </p:nvGrpSpPr>
        <p:grpSpPr>
          <a:xfrm>
            <a:off x="5763692" y="941695"/>
            <a:ext cx="2669679" cy="2288559"/>
            <a:chOff x="1861224" y="994778"/>
            <a:chExt cx="2669679" cy="2288559"/>
          </a:xfrm>
        </p:grpSpPr>
        <p:pic>
          <p:nvPicPr>
            <p:cNvPr id="48" name="Rectangle 24598" descr="Server"/>
            <p:cNvPicPr>
              <a:picLocks noChangeAspect="1" noChangeArrowheads="1"/>
            </p:cNvPicPr>
            <p:nvPr/>
          </p:nvPicPr>
          <p:blipFill>
            <a:blip r:embed="rId3" cstate="print"/>
            <a:srcRect/>
            <a:stretch>
              <a:fillRect/>
            </a:stretch>
          </p:blipFill>
          <p:spPr bwMode="auto">
            <a:xfrm>
              <a:off x="2524021" y="1180217"/>
              <a:ext cx="1539002" cy="210312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49" name="Rounded Rectangle 48"/>
            <p:cNvSpPr/>
            <p:nvPr/>
          </p:nvSpPr>
          <p:spPr bwMode="auto">
            <a:xfrm>
              <a:off x="3537624" y="994778"/>
              <a:ext cx="880263" cy="484701"/>
            </a:xfrm>
            <a:prstGeom prst="roundRect">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0" name="Rounded Rectangle 49"/>
            <p:cNvSpPr/>
            <p:nvPr/>
          </p:nvSpPr>
          <p:spPr bwMode="auto">
            <a:xfrm>
              <a:off x="3556521" y="1468616"/>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1" name="Rounded Rectangle 50"/>
            <p:cNvSpPr/>
            <p:nvPr/>
          </p:nvSpPr>
          <p:spPr bwMode="auto">
            <a:xfrm>
              <a:off x="1861224" y="1928014"/>
              <a:ext cx="880263" cy="48470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2" name="Rounded Rectangle 51"/>
            <p:cNvSpPr/>
            <p:nvPr/>
          </p:nvSpPr>
          <p:spPr bwMode="auto">
            <a:xfrm>
              <a:off x="1880121" y="2401852"/>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grpSp>
        <p:nvGrpSpPr>
          <p:cNvPr id="53" name="Group 52"/>
          <p:cNvGrpSpPr/>
          <p:nvPr/>
        </p:nvGrpSpPr>
        <p:grpSpPr>
          <a:xfrm>
            <a:off x="4047907" y="4219151"/>
            <a:ext cx="2669679" cy="2288559"/>
            <a:chOff x="1861224" y="994778"/>
            <a:chExt cx="2669679" cy="2288559"/>
          </a:xfrm>
        </p:grpSpPr>
        <p:pic>
          <p:nvPicPr>
            <p:cNvPr id="54" name="Rectangle 24598" descr="Server"/>
            <p:cNvPicPr>
              <a:picLocks noChangeAspect="1" noChangeArrowheads="1"/>
            </p:cNvPicPr>
            <p:nvPr/>
          </p:nvPicPr>
          <p:blipFill>
            <a:blip r:embed="rId3" cstate="print"/>
            <a:srcRect/>
            <a:stretch>
              <a:fillRect/>
            </a:stretch>
          </p:blipFill>
          <p:spPr bwMode="auto">
            <a:xfrm>
              <a:off x="2524021" y="1180217"/>
              <a:ext cx="1539002" cy="210312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5" name="Rounded Rectangle 54"/>
            <p:cNvSpPr/>
            <p:nvPr/>
          </p:nvSpPr>
          <p:spPr bwMode="auto">
            <a:xfrm>
              <a:off x="3537624" y="994778"/>
              <a:ext cx="880263" cy="484701"/>
            </a:xfrm>
            <a:prstGeom prst="roundRect">
              <a:avLst/>
            </a:prstGeom>
            <a:gradFill rotWithShape="1">
              <a:gsLst>
                <a:gs pos="0">
                  <a:srgbClr val="2DB557">
                    <a:shade val="15000"/>
                    <a:satMod val="180000"/>
                  </a:srgbClr>
                </a:gs>
                <a:gs pos="50000">
                  <a:srgbClr val="2DB557">
                    <a:shade val="45000"/>
                    <a:satMod val="170000"/>
                  </a:srgbClr>
                </a:gs>
                <a:gs pos="70000">
                  <a:srgbClr val="2DB557">
                    <a:tint val="99000"/>
                    <a:shade val="65000"/>
                    <a:satMod val="155000"/>
                  </a:srgbClr>
                </a:gs>
                <a:gs pos="100000">
                  <a:srgbClr val="2DB557">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2DB557">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6" name="Rounded Rectangle 55"/>
            <p:cNvSpPr/>
            <p:nvPr/>
          </p:nvSpPr>
          <p:spPr bwMode="auto">
            <a:xfrm>
              <a:off x="3556521" y="1468616"/>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7" name="Rounded Rectangle 56"/>
            <p:cNvSpPr/>
            <p:nvPr/>
          </p:nvSpPr>
          <p:spPr bwMode="auto">
            <a:xfrm>
              <a:off x="1861224" y="1928014"/>
              <a:ext cx="880263" cy="48470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App</a:t>
              </a:r>
              <a:endParaRPr kumimoji="0" lang="en-GB" sz="28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sp>
          <p:nvSpPr>
            <p:cNvPr id="58" name="Rounded Rectangle 57"/>
            <p:cNvSpPr/>
            <p:nvPr/>
          </p:nvSpPr>
          <p:spPr bwMode="auto">
            <a:xfrm>
              <a:off x="1880121" y="2401852"/>
              <a:ext cx="974382" cy="514297"/>
            </a:xfrm>
            <a:prstGeom prst="roundRect">
              <a:avLst/>
            </a:prstGeom>
            <a:gradFill rotWithShape="1">
              <a:gsLst>
                <a:gs pos="0">
                  <a:srgbClr val="DF8045">
                    <a:shade val="15000"/>
                    <a:satMod val="180000"/>
                  </a:srgbClr>
                </a:gs>
                <a:gs pos="50000">
                  <a:srgbClr val="DF8045">
                    <a:shade val="45000"/>
                    <a:satMod val="170000"/>
                  </a:srgbClr>
                </a:gs>
                <a:gs pos="70000">
                  <a:srgbClr val="DF8045">
                    <a:tint val="99000"/>
                    <a:shade val="65000"/>
                    <a:satMod val="155000"/>
                  </a:srgbClr>
                </a:gs>
                <a:gs pos="100000">
                  <a:srgbClr val="DF8045">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DF8045">
                  <a:satMod val="300000"/>
                </a:srgbClr>
              </a:contourClr>
            </a:sp3d>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rPr>
                <a:t>Bus.dll</a:t>
              </a:r>
              <a:endParaRPr kumimoji="0" lang="en-GB" sz="20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ri" pitchFamily="34" charset="0"/>
                <a:ea typeface="+mn-ea"/>
                <a:cs typeface="+mn-cs"/>
              </a:endParaRPr>
            </a:p>
          </p:txBody>
        </p:sp>
      </p:grpSp>
    </p:spTree>
    <p:extLst>
      <p:ext uri="{BB962C8B-B14F-4D97-AF65-F5344CB8AC3E}">
        <p14:creationId xmlns:p14="http://schemas.microsoft.com/office/powerpoint/2010/main" val="135686049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77"/>
            <a:ext cx="8229600" cy="974724"/>
          </a:xfrm>
        </p:spPr>
        <p:txBody>
          <a:bodyPr/>
          <a:lstStyle/>
          <a:p>
            <a:r>
              <a:rPr lang="en-US" dirty="0" smtClean="0"/>
              <a:t>The best of both worlds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0" y="817167"/>
            <a:ext cx="9144000" cy="6040833"/>
          </a:xfrm>
          <a:prstGeom prst="rect">
            <a:avLst/>
          </a:prstGeom>
          <a:noFill/>
          <a:ln w="9525">
            <a:noFill/>
            <a:miter lim="800000"/>
            <a:headEnd/>
            <a:tailEnd/>
          </a:ln>
        </p:spPr>
      </p:pic>
    </p:spTree>
    <p:extLst>
      <p:ext uri="{BB962C8B-B14F-4D97-AF65-F5344CB8AC3E}">
        <p14:creationId xmlns:p14="http://schemas.microsoft.com/office/powerpoint/2010/main" val="179677415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p:nvPr/>
        </p:nvSpPr>
        <p:spPr>
          <a:xfrm>
            <a:off x="1898219" y="1454754"/>
            <a:ext cx="1319224"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Concepts</a:t>
            </a:r>
          </a:p>
        </p:txBody>
      </p:sp>
      <p:sp>
        <p:nvSpPr>
          <p:cNvPr id="80" name="Shape 80"/>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Event Driven Architecture</a:t>
            </a:r>
          </a:p>
        </p:txBody>
      </p:sp>
      <p:sp>
        <p:nvSpPr>
          <p:cNvPr id="81" name="Shape 81"/>
          <p:cNvSpPr/>
          <p:nvPr/>
        </p:nvSpPr>
        <p:spPr>
          <a:xfrm>
            <a:off x="1189302" y="2343466"/>
            <a:ext cx="6834790" cy="255454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81000" lvl="0" indent="-381000">
              <a:buSzPct val="100000"/>
              <a:buFont typeface="Arial"/>
              <a:buChar char="•"/>
              <a:defRPr>
                <a:uFillTx/>
              </a:defRPr>
            </a:pPr>
            <a:r>
              <a:rPr sz="2000" dirty="0">
                <a:uFill>
                  <a:solidFill/>
                </a:uFill>
                <a:latin typeface="Avenir Book"/>
                <a:ea typeface="Avenir Book"/>
                <a:cs typeface="Avenir Book"/>
                <a:sym typeface="Avenir Book"/>
              </a:rPr>
              <a:t>The other side of the SOA coin</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Events in EDA, not commands</a:t>
            </a:r>
          </a:p>
          <a:p>
            <a:pPr marL="381000" lvl="0" indent="-381000">
              <a:buSzPct val="100000"/>
              <a:buFont typeface="Arial"/>
              <a:buChar char="•"/>
              <a:defRPr>
                <a:uFillTx/>
              </a:defRPr>
            </a:pPr>
            <a:r>
              <a:rPr sz="2000" dirty="0" smtClean="0">
                <a:uFill>
                  <a:solidFill/>
                </a:uFill>
                <a:latin typeface="Avenir Book"/>
                <a:ea typeface="Avenir Book"/>
                <a:cs typeface="Avenir Book"/>
                <a:sym typeface="Avenir Book"/>
              </a:rPr>
              <a:t>Informational</a:t>
            </a:r>
            <a:r>
              <a:rPr lang="en-US" sz="2000" dirty="0" smtClean="0">
                <a:uFill>
                  <a:solidFill/>
                </a:uFill>
                <a:latin typeface="Avenir Book"/>
                <a:ea typeface="Avenir Book"/>
                <a:cs typeface="Avenir Book"/>
                <a:sym typeface="Avenir Book"/>
              </a:rPr>
              <a:t> – be explicit about events</a:t>
            </a:r>
            <a:endParaRPr sz="2000" dirty="0">
              <a:uFill>
                <a:solidFill/>
              </a:uFill>
              <a:latin typeface="Avenir Book"/>
              <a:ea typeface="Avenir Book"/>
              <a:cs typeface="Avenir Book"/>
              <a:sym typeface="Avenir Book"/>
            </a:endParaRP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Fire and Forget Messaging</a:t>
            </a:r>
          </a:p>
          <a:p>
            <a:pPr marL="342900" lvl="0" indent="-342900">
              <a:buSzPct val="100000"/>
              <a:buFont typeface="Arial"/>
              <a:buChar char="•"/>
              <a:defRPr>
                <a:uFillTx/>
              </a:defRPr>
            </a:pPr>
            <a:endParaRPr sz="2000" dirty="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dirty="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dirty="0">
              <a:uFill>
                <a:solidFill/>
              </a:uFill>
              <a:latin typeface="Avenir Book"/>
              <a:ea typeface="Avenir Book"/>
              <a:cs typeface="Avenir Book"/>
              <a:sym typeface="Avenir Book"/>
            </a:endParaRPr>
          </a:p>
          <a:p>
            <a:pPr lvl="0">
              <a:defRPr>
                <a:uFillTx/>
              </a:defRPr>
            </a:pPr>
            <a:endParaRPr sz="2000" dirty="0">
              <a:uFill>
                <a:solidFill/>
              </a:uFill>
              <a:latin typeface="Avenir Book"/>
              <a:ea typeface="Avenir Book"/>
              <a:cs typeface="Avenir Book"/>
              <a:sym typeface="Avenir Book"/>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p:nvPr/>
        </p:nvSpPr>
        <p:spPr>
          <a:xfrm>
            <a:off x="1898219" y="746450"/>
            <a:ext cx="1206883"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Day Two</a:t>
            </a:r>
          </a:p>
        </p:txBody>
      </p:sp>
      <p:sp>
        <p:nvSpPr>
          <p:cNvPr id="68" name="Shape 68"/>
          <p:cNvSpPr/>
          <p:nvPr/>
        </p:nvSpPr>
        <p:spPr>
          <a:xfrm>
            <a:off x="1481639" y="127011"/>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 Overview</a:t>
            </a:r>
          </a:p>
        </p:txBody>
      </p:sp>
      <p:sp>
        <p:nvSpPr>
          <p:cNvPr id="69" name="Shape 69"/>
          <p:cNvSpPr/>
          <p:nvPr/>
        </p:nvSpPr>
        <p:spPr>
          <a:xfrm>
            <a:off x="1709819" y="1276990"/>
            <a:ext cx="6337365" cy="347787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81000" lvl="0" indent="-381000">
              <a:buSzPct val="100000"/>
              <a:buFont typeface="Arial"/>
              <a:buChar char="•"/>
              <a:defRPr>
                <a:uFillTx/>
              </a:defRPr>
            </a:pPr>
            <a:r>
              <a:rPr sz="2000" dirty="0">
                <a:uFill>
                  <a:solidFill/>
                </a:uFill>
                <a:latin typeface="Avenir Book"/>
                <a:ea typeface="Avenir Book"/>
                <a:cs typeface="Avenir Book"/>
                <a:sym typeface="Avenir Book"/>
              </a:rPr>
              <a:t>Distributor/Worker</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Message Mutation</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Delivery Policies</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Logging</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Transports</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Self Hosting</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Complex Event Processing</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Events as Interfaces</a:t>
            </a:r>
          </a:p>
          <a:p>
            <a:pPr marL="381000" lvl="0" indent="-381000">
              <a:buSzPct val="100000"/>
              <a:buFont typeface="Arial"/>
              <a:buChar char="•"/>
              <a:defRPr>
                <a:uFillTx/>
              </a:defRPr>
            </a:pPr>
            <a:r>
              <a:rPr sz="2000" dirty="0" smtClean="0">
                <a:uFill>
                  <a:solidFill/>
                </a:uFill>
                <a:latin typeface="Avenir Book"/>
                <a:ea typeface="Avenir Book"/>
                <a:cs typeface="Avenir Book"/>
                <a:sym typeface="Avenir Book"/>
              </a:rPr>
              <a:t>Second </a:t>
            </a:r>
            <a:r>
              <a:rPr sz="2000" dirty="0">
                <a:uFill>
                  <a:solidFill/>
                </a:uFill>
                <a:latin typeface="Avenir Book"/>
                <a:ea typeface="Avenir Book"/>
                <a:cs typeface="Avenir Book"/>
                <a:sym typeface="Avenir Book"/>
              </a:rPr>
              <a:t>Level Retries</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Throttling</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Deployment/Monitoring</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p:nvPr/>
        </p:nvSpPr>
        <p:spPr>
          <a:xfrm>
            <a:off x="1944399" y="1512478"/>
            <a:ext cx="5379106"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CAP Theorem and Eventual Consistency</a:t>
            </a:r>
          </a:p>
        </p:txBody>
      </p:sp>
      <p:sp>
        <p:nvSpPr>
          <p:cNvPr id="84" name="Shape 84"/>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Event Driven Architecture</a:t>
            </a:r>
          </a:p>
        </p:txBody>
      </p:sp>
      <p:pic>
        <p:nvPicPr>
          <p:cNvPr id="85" name="image6.png"/>
          <p:cNvPicPr/>
          <p:nvPr/>
        </p:nvPicPr>
        <p:blipFill>
          <a:blip r:embed="rId2">
            <a:extLst/>
          </a:blip>
          <a:stretch>
            <a:fillRect/>
          </a:stretch>
        </p:blipFill>
        <p:spPr>
          <a:xfrm>
            <a:off x="4548909" y="2035699"/>
            <a:ext cx="4057211" cy="4057212"/>
          </a:xfrm>
          <a:prstGeom prst="rect">
            <a:avLst/>
          </a:prstGeom>
          <a:ln w="12700">
            <a:miter lim="400000"/>
          </a:ln>
          <a:effectLst>
            <a:outerShdw blurRad="292100" dist="139700" dir="2700000" rotWithShape="0">
              <a:srgbClr val="333333">
                <a:alpha val="64999"/>
              </a:srgbClr>
            </a:outerShdw>
          </a:effectLst>
        </p:spPr>
      </p:pic>
      <p:sp>
        <p:nvSpPr>
          <p:cNvPr id="86" name="Shape 86"/>
          <p:cNvSpPr/>
          <p:nvPr/>
        </p:nvSpPr>
        <p:spPr>
          <a:xfrm>
            <a:off x="86986" y="2343466"/>
            <a:ext cx="6834791" cy="2834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81000" lvl="0" indent="-381000">
              <a:buSzPct val="100000"/>
              <a:buFont typeface="Arial"/>
              <a:buChar char="•"/>
              <a:defRPr>
                <a:uFillTx/>
              </a:defRPr>
            </a:pPr>
            <a:r>
              <a:rPr sz="2000" dirty="0">
                <a:uFill>
                  <a:solidFill/>
                </a:uFill>
                <a:latin typeface="Avenir Book"/>
                <a:ea typeface="Avenir Book"/>
                <a:cs typeface="Avenir Book"/>
                <a:sym typeface="Avenir Book"/>
              </a:rPr>
              <a:t>States you can only have 2 of 3</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Eventual Consistency &amp; NSB</a:t>
            </a:r>
          </a:p>
          <a:p>
            <a:pPr marL="381000" lvl="0" indent="-381000">
              <a:buSzPct val="100000"/>
              <a:buFont typeface="Arial"/>
              <a:buChar char="•"/>
              <a:defRPr>
                <a:uFillTx/>
              </a:defRPr>
            </a:pPr>
            <a:r>
              <a:rPr sz="2000" dirty="0">
                <a:uFill>
                  <a:solidFill/>
                </a:uFill>
                <a:latin typeface="Avenir Book"/>
                <a:ea typeface="Avenir Book"/>
                <a:cs typeface="Avenir Book"/>
                <a:sym typeface="Avenir Book"/>
              </a:rPr>
              <a:t>NSB opts for “A” and “P” over “C”</a:t>
            </a:r>
          </a:p>
          <a:p>
            <a:pPr marL="342900" lvl="0" indent="-342900">
              <a:buSzPct val="100000"/>
              <a:buFont typeface="Arial"/>
              <a:buChar char="•"/>
              <a:defRPr>
                <a:uFillTx/>
              </a:defRPr>
            </a:pPr>
            <a:endParaRPr sz="2000" dirty="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dirty="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dirty="0">
              <a:uFill>
                <a:solidFill/>
              </a:uFill>
              <a:latin typeface="Avenir Book"/>
              <a:ea typeface="Avenir Book"/>
              <a:cs typeface="Avenir Book"/>
              <a:sym typeface="Avenir Book"/>
            </a:endParaRPr>
          </a:p>
          <a:p>
            <a:pPr lvl="0">
              <a:defRPr>
                <a:uFillTx/>
              </a:defRPr>
            </a:pPr>
            <a:endParaRPr sz="2000" dirty="0">
              <a:uFill>
                <a:solidFill/>
              </a:uFill>
              <a:latin typeface="Avenir Book"/>
              <a:ea typeface="Avenir Book"/>
              <a:cs typeface="Avenir Book"/>
              <a:sym typeface="Avenir Book"/>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p:nvPr/>
        </p:nvSpPr>
        <p:spPr>
          <a:xfrm>
            <a:off x="1875129" y="1477843"/>
            <a:ext cx="2587264"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General Guidelines</a:t>
            </a:r>
          </a:p>
        </p:txBody>
      </p:sp>
      <p:sp>
        <p:nvSpPr>
          <p:cNvPr id="94" name="Shape 94"/>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Event Driven Architecture</a:t>
            </a:r>
          </a:p>
        </p:txBody>
      </p:sp>
      <p:sp>
        <p:nvSpPr>
          <p:cNvPr id="95" name="Shape 95"/>
          <p:cNvSpPr/>
          <p:nvPr/>
        </p:nvSpPr>
        <p:spPr>
          <a:xfrm>
            <a:off x="249680" y="2505102"/>
            <a:ext cx="8991499" cy="4396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457200" lvl="0" indent="-457200">
              <a:buSzPct val="100000"/>
              <a:buFont typeface="Arial"/>
              <a:buChar char="•"/>
              <a:defRPr>
                <a:uFillTx/>
              </a:defRPr>
            </a:pPr>
            <a:r>
              <a:rPr sz="2400">
                <a:uFill>
                  <a:solidFill/>
                </a:uFill>
                <a:latin typeface="Avenir Book"/>
                <a:ea typeface="Avenir Book"/>
                <a:cs typeface="Avenir Book"/>
                <a:sym typeface="Avenir Book"/>
              </a:rPr>
              <a:t>Paradigm shift; stop trying to apply the same concepts</a:t>
            </a:r>
          </a:p>
          <a:p>
            <a:pPr marL="457200" lvl="0" indent="-457200">
              <a:buSzPct val="100000"/>
              <a:buFont typeface="Arial"/>
              <a:buChar char="•"/>
              <a:defRPr>
                <a:uFillTx/>
              </a:defRPr>
            </a:pPr>
            <a:r>
              <a:rPr sz="2400">
                <a:uFill>
                  <a:solidFill/>
                </a:uFill>
                <a:latin typeface="Avenir Book"/>
                <a:ea typeface="Avenir Book"/>
                <a:cs typeface="Avenir Book"/>
                <a:sym typeface="Avenir Book"/>
              </a:rPr>
              <a:t>Keep your messages small</a:t>
            </a:r>
          </a:p>
          <a:p>
            <a:pPr marL="457200" lvl="0" indent="-457200">
              <a:buSzPct val="100000"/>
              <a:buFont typeface="Arial"/>
              <a:buChar char="•"/>
              <a:defRPr>
                <a:uFillTx/>
              </a:defRPr>
            </a:pPr>
            <a:r>
              <a:rPr sz="2400">
                <a:uFill>
                  <a:solidFill/>
                </a:uFill>
                <a:latin typeface="Avenir Book"/>
                <a:ea typeface="Avenir Book"/>
                <a:cs typeface="Avenir Book"/>
                <a:sym typeface="Avenir Book"/>
              </a:rPr>
              <a:t>A single message will generally map to a traditional use case</a:t>
            </a:r>
          </a:p>
          <a:p>
            <a:pPr marL="457200" lvl="0" indent="-457200">
              <a:buSzPct val="100000"/>
              <a:buFont typeface="Arial"/>
              <a:buChar char="•"/>
              <a:defRPr>
                <a:uFillTx/>
              </a:defRPr>
            </a:pPr>
            <a:r>
              <a:rPr sz="2400">
                <a:uFill>
                  <a:solidFill/>
                </a:uFill>
                <a:latin typeface="Avenir Book"/>
                <a:ea typeface="Avenir Book"/>
                <a:cs typeface="Avenir Book"/>
                <a:sym typeface="Avenir Book"/>
              </a:rPr>
              <a:t>An event is traditionally owned by a single authoritative owner</a:t>
            </a:r>
          </a:p>
          <a:p>
            <a:pPr marL="457200" lvl="0" indent="-457200">
              <a:buSzPct val="100000"/>
              <a:buFont typeface="Arial"/>
              <a:buChar char="•"/>
              <a:defRPr>
                <a:uFillTx/>
              </a:defRPr>
            </a:pPr>
            <a:r>
              <a:rPr sz="2400">
                <a:uFill>
                  <a:solidFill/>
                </a:uFill>
                <a:latin typeface="Avenir Book"/>
                <a:ea typeface="Avenir Book"/>
                <a:cs typeface="Avenir Book"/>
                <a:sym typeface="Avenir Book"/>
              </a:rPr>
              <a:t>Name events by what business case occurred,</a:t>
            </a:r>
          </a:p>
          <a:p>
            <a:pPr lvl="1">
              <a:defRPr>
                <a:uFillTx/>
              </a:defRPr>
            </a:pPr>
            <a:r>
              <a:rPr sz="2400">
                <a:uFill>
                  <a:solidFill/>
                </a:uFill>
                <a:latin typeface="Avenir Book"/>
                <a:ea typeface="Avenir Book"/>
                <a:cs typeface="Avenir Book"/>
                <a:sym typeface="Avenir Book"/>
              </a:rPr>
              <a:t>not by the desired handler behavior</a:t>
            </a:r>
          </a:p>
          <a:p>
            <a:pPr marL="457200" lvl="0" indent="-457200">
              <a:buSzPct val="100000"/>
              <a:buFont typeface="Arial"/>
              <a:buChar char="•"/>
              <a:defRPr>
                <a:uFillTx/>
              </a:defRPr>
            </a:pPr>
            <a:r>
              <a:rPr sz="2400">
                <a:uFill>
                  <a:solidFill/>
                </a:uFill>
                <a:latin typeface="Avenir Book"/>
                <a:ea typeface="Avenir Book"/>
                <a:cs typeface="Avenir Book"/>
                <a:sym typeface="Avenir Book"/>
              </a:rPr>
              <a:t>Plan for versioning</a:t>
            </a:r>
          </a:p>
          <a:p>
            <a:pPr lvl="0">
              <a:defRPr>
                <a:uFillTx/>
              </a:defRPr>
            </a:pP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a:p>
            <a:pPr lvl="0">
              <a:defRPr>
                <a:uFillTx/>
              </a:defRPr>
            </a:pPr>
            <a:endParaRPr sz="2000">
              <a:uFill>
                <a:solidFill/>
              </a:uFill>
              <a:latin typeface="Avenir Book"/>
              <a:ea typeface="Avenir Book"/>
              <a:cs typeface="Avenir Book"/>
              <a:sym typeface="Avenir Book"/>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8" name="Rectangle 6"/>
          <p:cNvSpPr>
            <a:spLocks noGrp="1" noChangeArrowheads="1"/>
          </p:cNvSpPr>
          <p:nvPr>
            <p:ph type="title"/>
          </p:nvPr>
        </p:nvSpPr>
        <p:spPr>
          <a:noFill/>
          <a:ln/>
        </p:spPr>
        <p:txBody>
          <a:bodyPr/>
          <a:lstStyle/>
          <a:p>
            <a:r>
              <a:rPr lang="en-US"/>
              <a:t>What is a service?</a:t>
            </a:r>
          </a:p>
        </p:txBody>
      </p:sp>
      <p:sp>
        <p:nvSpPr>
          <p:cNvPr id="284679" name="Rectangle 7"/>
          <p:cNvSpPr>
            <a:spLocks noGrp="1" noChangeArrowheads="1"/>
          </p:cNvSpPr>
          <p:nvPr>
            <p:ph type="body" idx="1"/>
          </p:nvPr>
        </p:nvSpPr>
        <p:spPr>
          <a:xfrm>
            <a:off x="0" y="1584325"/>
            <a:ext cx="9144000" cy="4035425"/>
          </a:xfrm>
          <a:noFill/>
          <a:ln/>
        </p:spPr>
        <p:txBody>
          <a:bodyPr>
            <a:normAutofit lnSpcReduction="10000"/>
          </a:bodyPr>
          <a:lstStyle/>
          <a:p>
            <a:pPr marL="342900" indent="-342900">
              <a:buFont typeface="Wingdings" pitchFamily="2" charset="2"/>
              <a:buNone/>
            </a:pPr>
            <a:r>
              <a:rPr lang="en-US"/>
              <a:t>4 Tenets of Service Orientation:</a:t>
            </a:r>
          </a:p>
          <a:p>
            <a:pPr marL="342900" indent="-342900">
              <a:buFont typeface="Wingdings" pitchFamily="2" charset="2"/>
              <a:buNone/>
            </a:pPr>
            <a:endParaRPr lang="en-US"/>
          </a:p>
          <a:p>
            <a:pPr marL="342900" indent="-342900">
              <a:buFont typeface="Wingdings" pitchFamily="2" charset="2"/>
              <a:buNone/>
            </a:pPr>
            <a:r>
              <a:rPr lang="en-US"/>
              <a:t>1. Services are autonomous.</a:t>
            </a:r>
          </a:p>
          <a:p>
            <a:pPr marL="342900" indent="-342900">
              <a:buFont typeface="Wingdings" pitchFamily="2" charset="2"/>
              <a:buNone/>
            </a:pPr>
            <a:r>
              <a:rPr lang="en-US"/>
              <a:t>2. Services have explicit boundaries</a:t>
            </a:r>
          </a:p>
          <a:p>
            <a:pPr marL="342900" indent="-342900">
              <a:buFont typeface="Wingdings" pitchFamily="2" charset="2"/>
              <a:buNone/>
            </a:pPr>
            <a:r>
              <a:rPr lang="en-US"/>
              <a:t>3. Services share contract &amp; schema, </a:t>
            </a:r>
          </a:p>
          <a:p>
            <a:pPr marL="342900" indent="-342900">
              <a:buFont typeface="Wingdings" pitchFamily="2" charset="2"/>
              <a:buNone/>
            </a:pPr>
            <a:r>
              <a:rPr lang="en-US"/>
              <a:t>	 not class or type</a:t>
            </a:r>
          </a:p>
          <a:p>
            <a:pPr marL="342900" indent="-342900">
              <a:buFont typeface="Wingdings" pitchFamily="2" charset="2"/>
              <a:buNone/>
            </a:pPr>
            <a:r>
              <a:rPr lang="en-US"/>
              <a:t>4. Service interaction is controlled by policy.</a:t>
            </a:r>
          </a:p>
        </p:txBody>
      </p:sp>
    </p:spTree>
    <p:extLst>
      <p:ext uri="{BB962C8B-B14F-4D97-AF65-F5344CB8AC3E}">
        <p14:creationId xmlns:p14="http://schemas.microsoft.com/office/powerpoint/2010/main" val="131495270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a:noFill/>
          <a:ln/>
        </p:spPr>
        <p:txBody>
          <a:bodyPr/>
          <a:lstStyle/>
          <a:p>
            <a:r>
              <a:rPr lang="en-US"/>
              <a:t>What is a service?</a:t>
            </a:r>
          </a:p>
        </p:txBody>
      </p:sp>
      <p:sp>
        <p:nvSpPr>
          <p:cNvPr id="459779" name="Rectangle 3"/>
          <p:cNvSpPr>
            <a:spLocks noGrp="1" noChangeArrowheads="1"/>
          </p:cNvSpPr>
          <p:nvPr>
            <p:ph type="body" idx="1"/>
          </p:nvPr>
        </p:nvSpPr>
        <p:spPr>
          <a:xfrm>
            <a:off x="0" y="1584325"/>
            <a:ext cx="9144000" cy="3194721"/>
          </a:xfrm>
          <a:noFill/>
          <a:ln/>
        </p:spPr>
        <p:txBody>
          <a:bodyPr/>
          <a:lstStyle/>
          <a:p>
            <a:pPr marL="342900" indent="-342900">
              <a:buFont typeface="Wingdings" pitchFamily="2" charset="2"/>
              <a:buNone/>
            </a:pPr>
            <a:r>
              <a:rPr lang="en-US" dirty="0"/>
              <a:t>   A service is the technical authority for a specific business capability.</a:t>
            </a:r>
          </a:p>
          <a:p>
            <a:pPr marL="342900" indent="-342900">
              <a:buFont typeface="Wingdings" pitchFamily="2" charset="2"/>
              <a:buNone/>
            </a:pPr>
            <a:endParaRPr lang="en-US" dirty="0"/>
          </a:p>
          <a:p>
            <a:pPr marL="342900" indent="-342900">
              <a:buNone/>
            </a:pPr>
            <a:r>
              <a:rPr lang="en-US" dirty="0" smtClean="0"/>
              <a:t>	All </a:t>
            </a:r>
            <a:r>
              <a:rPr lang="en-US" dirty="0"/>
              <a:t>data and business rules reside within the service.</a:t>
            </a:r>
          </a:p>
          <a:p>
            <a:pPr marL="342900" indent="-342900">
              <a:buNone/>
            </a:pPr>
            <a:endParaRPr lang="en-US" dirty="0"/>
          </a:p>
        </p:txBody>
      </p:sp>
    </p:spTree>
    <p:extLst>
      <p:ext uri="{BB962C8B-B14F-4D97-AF65-F5344CB8AC3E}">
        <p14:creationId xmlns:p14="http://schemas.microsoft.com/office/powerpoint/2010/main" val="28434559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service is NOT</a:t>
            </a:r>
            <a:endParaRPr lang="en-US" dirty="0"/>
          </a:p>
        </p:txBody>
      </p:sp>
      <p:sp>
        <p:nvSpPr>
          <p:cNvPr id="3" name="Content Placeholder 2"/>
          <p:cNvSpPr>
            <a:spLocks noGrp="1"/>
          </p:cNvSpPr>
          <p:nvPr>
            <p:ph idx="1"/>
          </p:nvPr>
        </p:nvSpPr>
        <p:spPr>
          <a:xfrm>
            <a:off x="107950" y="1584325"/>
            <a:ext cx="8915400" cy="5115246"/>
          </a:xfrm>
        </p:spPr>
        <p:txBody>
          <a:bodyPr/>
          <a:lstStyle/>
          <a:p>
            <a:pPr marL="342900" indent="-342900"/>
            <a:r>
              <a:rPr lang="en-US" dirty="0" smtClean="0"/>
              <a:t>A service that has only functionality is a function,</a:t>
            </a:r>
          </a:p>
          <a:p>
            <a:pPr marL="342900" indent="-342900">
              <a:buNone/>
            </a:pPr>
            <a:r>
              <a:rPr lang="en-US" dirty="0" smtClean="0"/>
              <a:t>	not a service.</a:t>
            </a:r>
          </a:p>
          <a:p>
            <a:pPr marL="738188" lvl="1" indent="-342900"/>
            <a:r>
              <a:rPr lang="en-US" dirty="0" smtClean="0"/>
              <a:t>Like check if order is valid</a:t>
            </a:r>
          </a:p>
          <a:p>
            <a:pPr marL="342900" indent="-342900"/>
            <a:endParaRPr lang="en-US" dirty="0" smtClean="0"/>
          </a:p>
          <a:p>
            <a:pPr marL="342900" indent="-342900"/>
            <a:r>
              <a:rPr lang="en-US" dirty="0" smtClean="0"/>
              <a:t>A service that has only data is a database, </a:t>
            </a:r>
          </a:p>
          <a:p>
            <a:pPr marL="342900" indent="-342900">
              <a:buNone/>
            </a:pPr>
            <a:r>
              <a:rPr lang="en-US" dirty="0" smtClean="0"/>
              <a:t>	not a service.</a:t>
            </a:r>
          </a:p>
          <a:p>
            <a:pPr marL="738188" lvl="1" indent="-342900">
              <a:buClr>
                <a:srgbClr val="FFD34F"/>
              </a:buClr>
            </a:pPr>
            <a:r>
              <a:rPr lang="en-US" dirty="0" smtClean="0">
                <a:solidFill>
                  <a:srgbClr val="FFFFFF"/>
                </a:solidFill>
              </a:rPr>
              <a:t>Like [create, read, update, delete] entity</a:t>
            </a:r>
          </a:p>
          <a:p>
            <a:pPr marL="342900" indent="-342900">
              <a:buNone/>
            </a:pPr>
            <a:endParaRPr lang="en-US" dirty="0" smtClean="0"/>
          </a:p>
          <a:p>
            <a:endParaRPr lang="en-US" dirty="0"/>
          </a:p>
        </p:txBody>
      </p:sp>
    </p:spTree>
    <p:extLst>
      <p:ext uri="{BB962C8B-B14F-4D97-AF65-F5344CB8AC3E}">
        <p14:creationId xmlns:p14="http://schemas.microsoft.com/office/powerpoint/2010/main" val="4183924762"/>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Examples</a:t>
            </a:r>
            <a:endParaRPr lang="en-US" dirty="0"/>
          </a:p>
        </p:txBody>
      </p:sp>
      <p:cxnSp>
        <p:nvCxnSpPr>
          <p:cNvPr id="4" name="Straight Arrow Connector 3"/>
          <p:cNvCxnSpPr/>
          <p:nvPr/>
        </p:nvCxnSpPr>
        <p:spPr>
          <a:xfrm rot="5400000">
            <a:off x="1409700" y="2933700"/>
            <a:ext cx="2438400" cy="14478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 name="Rectangle 3"/>
          <p:cNvSpPr txBox="1">
            <a:spLocks noChangeArrowheads="1"/>
          </p:cNvSpPr>
          <p:nvPr/>
        </p:nvSpPr>
        <p:spPr>
          <a:xfrm>
            <a:off x="-1" y="2880364"/>
            <a:ext cx="3275215" cy="9906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Subscribe to </a:t>
            </a:r>
            <a:r>
              <a:rPr lang="en-US" sz="2000" dirty="0" smtClean="0">
                <a:latin typeface="+mn-lt"/>
              </a:rPr>
              <a:t>Customer Status Updated</a:t>
            </a:r>
            <a:endParaRPr kumimoji="0" lang="en-US" sz="2000" b="0" i="0" u="none" strike="noStrike" kern="1200" cap="none" spc="0" normalizeH="0" baseline="0" noProof="0" dirty="0" smtClean="0">
              <a:ln>
                <a:noFill/>
              </a:ln>
              <a:effectLst/>
              <a:uLnTx/>
              <a:uFillTx/>
              <a:latin typeface="+mn-lt"/>
              <a:ea typeface="+mn-ea"/>
              <a:cs typeface="+mn-cs"/>
            </a:endParaRPr>
          </a:p>
        </p:txBody>
      </p:sp>
      <p:cxnSp>
        <p:nvCxnSpPr>
          <p:cNvPr id="6" name="Straight Arrow Connector 5"/>
          <p:cNvCxnSpPr/>
          <p:nvPr/>
        </p:nvCxnSpPr>
        <p:spPr>
          <a:xfrm rot="5400000" flipH="1" flipV="1">
            <a:off x="1371600" y="3124200"/>
            <a:ext cx="2667000" cy="160020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3"/>
          <p:cNvSpPr txBox="1">
            <a:spLocks noChangeArrowheads="1"/>
          </p:cNvSpPr>
          <p:nvPr/>
        </p:nvSpPr>
        <p:spPr>
          <a:xfrm>
            <a:off x="2425925" y="4648200"/>
            <a:ext cx="3409604" cy="9906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Publish</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000" dirty="0" smtClean="0">
                <a:solidFill>
                  <a:srgbClr val="FFFF00"/>
                </a:solidFill>
                <a:latin typeface="+mn-lt"/>
              </a:rPr>
              <a:t>Customer Status Updated</a:t>
            </a:r>
            <a:endParaRPr kumimoji="0" lang="en-US" sz="2000" b="0" i="0" u="none" strike="noStrike" kern="1200" cap="none" spc="0" normalizeH="0" baseline="0" noProof="0" dirty="0" smtClean="0">
              <a:ln>
                <a:noFill/>
              </a:ln>
              <a:solidFill>
                <a:srgbClr val="FFFF00"/>
              </a:solidFill>
              <a:effectLst/>
              <a:uLnTx/>
              <a:uFillTx/>
              <a:latin typeface="+mn-lt"/>
              <a:ea typeface="+mn-ea"/>
              <a:cs typeface="+mn-cs"/>
            </a:endParaRPr>
          </a:p>
        </p:txBody>
      </p:sp>
      <p:sp>
        <p:nvSpPr>
          <p:cNvPr id="8" name="Freeform 13"/>
          <p:cNvSpPr>
            <a:spLocks/>
          </p:cNvSpPr>
          <p:nvPr/>
        </p:nvSpPr>
        <p:spPr bwMode="auto">
          <a:xfrm flipH="1">
            <a:off x="2362200" y="1752600"/>
            <a:ext cx="508000" cy="304799"/>
          </a:xfrm>
          <a:custGeom>
            <a:avLst/>
            <a:gdLst>
              <a:gd name="T0" fmla="*/ 15875 w 320"/>
              <a:gd name="T1" fmla="*/ 0 h 333"/>
              <a:gd name="T2" fmla="*/ 508000 w 320"/>
              <a:gd name="T3" fmla="*/ 6350 h 333"/>
              <a:gd name="T4" fmla="*/ 508000 w 320"/>
              <a:gd name="T5" fmla="*/ 528637 h 333"/>
              <a:gd name="T6" fmla="*/ 0 w 320"/>
              <a:gd name="T7" fmla="*/ 528637 h 333"/>
              <a:gd name="T8" fmla="*/ 0 60000 65536"/>
              <a:gd name="T9" fmla="*/ 0 60000 65536"/>
              <a:gd name="T10" fmla="*/ 0 60000 65536"/>
              <a:gd name="T11" fmla="*/ 0 60000 65536"/>
              <a:gd name="T12" fmla="*/ 0 w 320"/>
              <a:gd name="T13" fmla="*/ 0 h 333"/>
              <a:gd name="T14" fmla="*/ 320 w 320"/>
              <a:gd name="T15" fmla="*/ 333 h 333"/>
            </a:gdLst>
            <a:ahLst/>
            <a:cxnLst>
              <a:cxn ang="T8">
                <a:pos x="T0" y="T1"/>
              </a:cxn>
              <a:cxn ang="T9">
                <a:pos x="T2" y="T3"/>
              </a:cxn>
              <a:cxn ang="T10">
                <a:pos x="T4" y="T5"/>
              </a:cxn>
              <a:cxn ang="T11">
                <a:pos x="T6" y="T7"/>
              </a:cxn>
            </a:cxnLst>
            <a:rect l="T12" t="T13" r="T14" b="T15"/>
            <a:pathLst>
              <a:path w="320" h="333">
                <a:moveTo>
                  <a:pt x="10" y="0"/>
                </a:moveTo>
                <a:lnTo>
                  <a:pt x="320" y="4"/>
                </a:lnTo>
                <a:lnTo>
                  <a:pt x="320" y="333"/>
                </a:lnTo>
                <a:lnTo>
                  <a:pt x="0" y="333"/>
                </a:lnTo>
              </a:path>
            </a:pathLst>
          </a:custGeom>
          <a:noFill/>
          <a:ln w="57150">
            <a:solidFill>
              <a:srgbClr val="FFFF00"/>
            </a:solidFill>
            <a:round/>
            <a:headEnd/>
            <a:tailEnd type="stealth" w="lg" len="lg"/>
          </a:ln>
        </p:spPr>
        <p:txBody>
          <a:bodyPr wrap="none" anchor="ctr"/>
          <a:lstStyle/>
          <a:p>
            <a:pPr algn="l"/>
            <a:endParaRPr lang="en-GB"/>
          </a:p>
        </p:txBody>
      </p:sp>
      <p:sp>
        <p:nvSpPr>
          <p:cNvPr id="9" name="Rectangle 3"/>
          <p:cNvSpPr txBox="1">
            <a:spLocks noChangeArrowheads="1"/>
          </p:cNvSpPr>
          <p:nvPr/>
        </p:nvSpPr>
        <p:spPr>
          <a:xfrm>
            <a:off x="177800" y="1676400"/>
            <a:ext cx="2336800" cy="457200"/>
          </a:xfrm>
          <a:prstGeom prst="rect">
            <a:avLst/>
          </a:prstGeom>
        </p:spPr>
        <p:txBody>
          <a:bodyPr/>
          <a:lstStyle/>
          <a:p>
            <a:pPr marR="0" lvl="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Save status locally</a:t>
            </a:r>
          </a:p>
        </p:txBody>
      </p:sp>
      <p:cxnSp>
        <p:nvCxnSpPr>
          <p:cNvPr id="10" name="Straight Arrow Connector 9"/>
          <p:cNvCxnSpPr/>
          <p:nvPr/>
        </p:nvCxnSpPr>
        <p:spPr>
          <a:xfrm rot="16200000" flipH="1">
            <a:off x="4660900" y="2260600"/>
            <a:ext cx="2514600" cy="25146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Rectangle 3"/>
          <p:cNvSpPr txBox="1">
            <a:spLocks noChangeArrowheads="1"/>
          </p:cNvSpPr>
          <p:nvPr/>
        </p:nvSpPr>
        <p:spPr>
          <a:xfrm>
            <a:off x="5497280" y="2675708"/>
            <a:ext cx="3124200" cy="9906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Subscribe to </a:t>
            </a:r>
            <a:r>
              <a:rPr lang="en-US" sz="2000" dirty="0" smtClean="0">
                <a:latin typeface="+mn-lt"/>
              </a:rPr>
              <a:t>Product Pricing Updated</a:t>
            </a:r>
            <a:endParaRPr kumimoji="0" lang="en-US" sz="2000" b="0" i="0" u="none" strike="noStrike" kern="1200" cap="none" spc="0" normalizeH="0" baseline="0" noProof="0" dirty="0" smtClean="0">
              <a:ln>
                <a:noFill/>
              </a:ln>
              <a:effectLst/>
              <a:uLnTx/>
              <a:uFillTx/>
              <a:latin typeface="+mn-lt"/>
              <a:ea typeface="+mn-ea"/>
              <a:cs typeface="+mn-cs"/>
            </a:endParaRPr>
          </a:p>
        </p:txBody>
      </p:sp>
      <p:cxnSp>
        <p:nvCxnSpPr>
          <p:cNvPr id="12" name="Straight Arrow Connector 11"/>
          <p:cNvCxnSpPr/>
          <p:nvPr/>
        </p:nvCxnSpPr>
        <p:spPr>
          <a:xfrm rot="16200000" flipV="1">
            <a:off x="4686300" y="2667000"/>
            <a:ext cx="2463800" cy="236220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13" name="Rectangle 3"/>
          <p:cNvSpPr txBox="1">
            <a:spLocks noChangeArrowheads="1"/>
          </p:cNvSpPr>
          <p:nvPr/>
        </p:nvSpPr>
        <p:spPr>
          <a:xfrm>
            <a:off x="3010600" y="3814150"/>
            <a:ext cx="3124200" cy="9906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Publish</a:t>
            </a:r>
          </a:p>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lang="en-US" sz="2000" dirty="0" smtClean="0">
                <a:solidFill>
                  <a:srgbClr val="FFFF00"/>
                </a:solidFill>
                <a:latin typeface="+mn-lt"/>
              </a:rPr>
              <a:t>Product Pricing Updated</a:t>
            </a:r>
            <a:endParaRPr kumimoji="0" lang="en-US" sz="2000" b="0" i="0" u="none" strike="noStrike" kern="1200" cap="none" spc="0" normalizeH="0" baseline="0" noProof="0" dirty="0" smtClean="0">
              <a:ln>
                <a:noFill/>
              </a:ln>
              <a:solidFill>
                <a:srgbClr val="FFFF00"/>
              </a:solidFill>
              <a:effectLst/>
              <a:uLnTx/>
              <a:uFillTx/>
              <a:latin typeface="+mn-lt"/>
              <a:ea typeface="+mn-ea"/>
              <a:cs typeface="+mn-cs"/>
            </a:endParaRPr>
          </a:p>
        </p:txBody>
      </p:sp>
      <p:sp>
        <p:nvSpPr>
          <p:cNvPr id="14" name="Freeform 13"/>
          <p:cNvSpPr>
            <a:spLocks/>
          </p:cNvSpPr>
          <p:nvPr/>
        </p:nvSpPr>
        <p:spPr bwMode="auto">
          <a:xfrm>
            <a:off x="4800600" y="1752600"/>
            <a:ext cx="508000" cy="304799"/>
          </a:xfrm>
          <a:custGeom>
            <a:avLst/>
            <a:gdLst>
              <a:gd name="T0" fmla="*/ 15875 w 320"/>
              <a:gd name="T1" fmla="*/ 0 h 333"/>
              <a:gd name="T2" fmla="*/ 508000 w 320"/>
              <a:gd name="T3" fmla="*/ 6350 h 333"/>
              <a:gd name="T4" fmla="*/ 508000 w 320"/>
              <a:gd name="T5" fmla="*/ 528637 h 333"/>
              <a:gd name="T6" fmla="*/ 0 w 320"/>
              <a:gd name="T7" fmla="*/ 528637 h 333"/>
              <a:gd name="T8" fmla="*/ 0 60000 65536"/>
              <a:gd name="T9" fmla="*/ 0 60000 65536"/>
              <a:gd name="T10" fmla="*/ 0 60000 65536"/>
              <a:gd name="T11" fmla="*/ 0 60000 65536"/>
              <a:gd name="T12" fmla="*/ 0 w 320"/>
              <a:gd name="T13" fmla="*/ 0 h 333"/>
              <a:gd name="T14" fmla="*/ 320 w 320"/>
              <a:gd name="T15" fmla="*/ 333 h 333"/>
            </a:gdLst>
            <a:ahLst/>
            <a:cxnLst>
              <a:cxn ang="T8">
                <a:pos x="T0" y="T1"/>
              </a:cxn>
              <a:cxn ang="T9">
                <a:pos x="T2" y="T3"/>
              </a:cxn>
              <a:cxn ang="T10">
                <a:pos x="T4" y="T5"/>
              </a:cxn>
              <a:cxn ang="T11">
                <a:pos x="T6" y="T7"/>
              </a:cxn>
            </a:cxnLst>
            <a:rect l="T12" t="T13" r="T14" b="T15"/>
            <a:pathLst>
              <a:path w="320" h="333">
                <a:moveTo>
                  <a:pt x="10" y="0"/>
                </a:moveTo>
                <a:lnTo>
                  <a:pt x="320" y="4"/>
                </a:lnTo>
                <a:lnTo>
                  <a:pt x="320" y="333"/>
                </a:lnTo>
                <a:lnTo>
                  <a:pt x="0" y="333"/>
                </a:lnTo>
              </a:path>
            </a:pathLst>
          </a:custGeom>
          <a:noFill/>
          <a:ln w="57150">
            <a:solidFill>
              <a:srgbClr val="FFFF00"/>
            </a:solidFill>
            <a:round/>
            <a:headEnd/>
            <a:tailEnd type="stealth" w="lg" len="lg"/>
          </a:ln>
        </p:spPr>
        <p:txBody>
          <a:bodyPr wrap="none" anchor="ctr"/>
          <a:lstStyle/>
          <a:p>
            <a:pPr algn="l"/>
            <a:endParaRPr lang="en-GB"/>
          </a:p>
        </p:txBody>
      </p:sp>
      <p:sp>
        <p:nvSpPr>
          <p:cNvPr id="15" name="Rectangle 3"/>
          <p:cNvSpPr txBox="1">
            <a:spLocks noChangeArrowheads="1"/>
          </p:cNvSpPr>
          <p:nvPr/>
        </p:nvSpPr>
        <p:spPr>
          <a:xfrm>
            <a:off x="5410199" y="1676400"/>
            <a:ext cx="2919153" cy="457200"/>
          </a:xfrm>
          <a:prstGeom prst="rect">
            <a:avLst/>
          </a:prstGeom>
        </p:spPr>
        <p:txBody>
          <a:bodyPr/>
          <a:lstStyle/>
          <a:p>
            <a:pPr marR="0" lvl="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Save pricing locally</a:t>
            </a:r>
          </a:p>
        </p:txBody>
      </p:sp>
      <p:pic>
        <p:nvPicPr>
          <p:cNvPr id="16" name="Picture 4"/>
          <p:cNvPicPr>
            <a:picLocks noChangeAspect="1" noChangeArrowheads="1"/>
          </p:cNvPicPr>
          <p:nvPr/>
        </p:nvPicPr>
        <p:blipFill>
          <a:blip r:embed="rId2" cstate="print"/>
          <a:srcRect/>
          <a:stretch>
            <a:fillRect/>
          </a:stretch>
        </p:blipFill>
        <p:spPr bwMode="auto">
          <a:xfrm flipH="1">
            <a:off x="7543800" y="228600"/>
            <a:ext cx="1371600" cy="1371600"/>
          </a:xfrm>
          <a:prstGeom prst="rect">
            <a:avLst/>
          </a:prstGeom>
          <a:noFill/>
          <a:ln w="9525">
            <a:noFill/>
            <a:miter lim="800000"/>
            <a:headEnd/>
            <a:tailEnd/>
          </a:ln>
          <a:effectLst/>
        </p:spPr>
      </p:pic>
      <p:cxnSp>
        <p:nvCxnSpPr>
          <p:cNvPr id="17" name="Straight Arrow Connector 16"/>
          <p:cNvCxnSpPr/>
          <p:nvPr/>
        </p:nvCxnSpPr>
        <p:spPr>
          <a:xfrm rot="10800000" flipV="1">
            <a:off x="4724400" y="1143000"/>
            <a:ext cx="2667000" cy="228600"/>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3"/>
          <p:cNvSpPr txBox="1">
            <a:spLocks noChangeArrowheads="1"/>
          </p:cNvSpPr>
          <p:nvPr/>
        </p:nvSpPr>
        <p:spPr>
          <a:xfrm>
            <a:off x="5714999" y="762000"/>
            <a:ext cx="1749829" cy="401782"/>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effectLst/>
                <a:uLnTx/>
                <a:uFillTx/>
                <a:latin typeface="+mn-lt"/>
                <a:ea typeface="+mn-ea"/>
                <a:cs typeface="+mn-cs"/>
              </a:rPr>
              <a:t>Place Order</a:t>
            </a:r>
          </a:p>
        </p:txBody>
      </p:sp>
      <p:cxnSp>
        <p:nvCxnSpPr>
          <p:cNvPr id="21" name="Straight Arrow Connector 20"/>
          <p:cNvCxnSpPr/>
          <p:nvPr/>
        </p:nvCxnSpPr>
        <p:spPr>
          <a:xfrm rot="16200000" flipH="1">
            <a:off x="4432300" y="2794000"/>
            <a:ext cx="2578100" cy="242570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1778000" y="3200400"/>
            <a:ext cx="2438400" cy="147320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Rectangle 3"/>
          <p:cNvSpPr txBox="1">
            <a:spLocks noChangeArrowheads="1"/>
          </p:cNvSpPr>
          <p:nvPr/>
        </p:nvSpPr>
        <p:spPr>
          <a:xfrm>
            <a:off x="3200400" y="5638800"/>
            <a:ext cx="3124200" cy="533400"/>
          </a:xfrm>
          <a:prstGeom prst="rect">
            <a:avLst/>
          </a:prstGeom>
        </p:spPr>
        <p:txBody>
          <a:bodyPr/>
          <a:lstStyle/>
          <a:p>
            <a:pPr marL="411163" marR="0" lvl="0" indent="-342900" algn="l" defTabSz="914400" rtl="0" eaLnBrk="1" fontAlgn="base" latinLnBrk="0" hangingPunct="1">
              <a:lnSpc>
                <a:spcPct val="100000"/>
              </a:lnSpc>
              <a:spcBef>
                <a:spcPts val="700"/>
              </a:spcBef>
              <a:spcAft>
                <a:spcPct val="0"/>
              </a:spcAft>
              <a:buClr>
                <a:schemeClr val="tx2"/>
              </a:buClr>
              <a:buSzPct val="95000"/>
              <a:tabLst/>
              <a:defRPr/>
            </a:pPr>
            <a:r>
              <a:rPr kumimoji="0" lang="en-US" sz="2000" b="0" i="0" u="none" strike="noStrike" kern="1200" cap="none" spc="0" normalizeH="0" baseline="0" noProof="0" dirty="0" smtClean="0">
                <a:ln>
                  <a:noFill/>
                </a:ln>
                <a:solidFill>
                  <a:srgbClr val="FFFF00"/>
                </a:solidFill>
                <a:effectLst/>
                <a:uLnTx/>
                <a:uFillTx/>
                <a:latin typeface="+mn-lt"/>
                <a:ea typeface="+mn-ea"/>
                <a:cs typeface="+mn-cs"/>
              </a:rPr>
              <a:t>Publish </a:t>
            </a:r>
            <a:r>
              <a:rPr lang="en-US" sz="2000" dirty="0" smtClean="0">
                <a:solidFill>
                  <a:srgbClr val="FFFF00"/>
                </a:solidFill>
                <a:latin typeface="+mn-lt"/>
              </a:rPr>
              <a:t>Order Accepted</a:t>
            </a:r>
            <a:endParaRPr kumimoji="0" lang="en-US" sz="2000" b="0" i="0" u="none" strike="noStrike" kern="1200" cap="none" spc="0" normalizeH="0" baseline="0" noProof="0" dirty="0" smtClean="0">
              <a:ln>
                <a:noFill/>
              </a:ln>
              <a:solidFill>
                <a:srgbClr val="FFFF00"/>
              </a:solidFill>
              <a:effectLst/>
              <a:uLnTx/>
              <a:uFillTx/>
              <a:latin typeface="+mn-lt"/>
              <a:ea typeface="+mn-ea"/>
              <a:cs typeface="+mn-cs"/>
            </a:endParaRPr>
          </a:p>
        </p:txBody>
      </p:sp>
      <p:cxnSp>
        <p:nvCxnSpPr>
          <p:cNvPr id="24" name="Straight Arrow Connector 23"/>
          <p:cNvCxnSpPr/>
          <p:nvPr/>
        </p:nvCxnSpPr>
        <p:spPr>
          <a:xfrm rot="5400000" flipH="1" flipV="1">
            <a:off x="1482448" y="4398828"/>
            <a:ext cx="838201" cy="120517"/>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V="1">
            <a:off x="1033559" y="4336464"/>
            <a:ext cx="824347" cy="33114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7337379" y="4351722"/>
            <a:ext cx="838201" cy="120517"/>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6200000" flipV="1">
            <a:off x="6888490" y="4289358"/>
            <a:ext cx="824347" cy="331144"/>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4114338" y="2965564"/>
            <a:ext cx="964277" cy="498763"/>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3299691" y="3134821"/>
            <a:ext cx="947651" cy="182880"/>
          </a:xfrm>
          <a:prstGeom prst="straightConnector1">
            <a:avLst/>
          </a:prstGeom>
          <a:ln w="381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bwMode="auto">
          <a:xfrm>
            <a:off x="2959100" y="1295400"/>
            <a:ext cx="1790700" cy="1295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Sales</a:t>
            </a:r>
            <a:endPar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endParaRPr>
          </a:p>
        </p:txBody>
      </p:sp>
      <p:sp>
        <p:nvSpPr>
          <p:cNvPr id="19" name="Curved Left Arrow 18"/>
          <p:cNvSpPr/>
          <p:nvPr/>
        </p:nvSpPr>
        <p:spPr>
          <a:xfrm>
            <a:off x="3956006" y="2014280"/>
            <a:ext cx="357190" cy="487620"/>
          </a:xfrm>
          <a:prstGeom prst="curvedLeftArrow">
            <a:avLst/>
          </a:prstGeom>
          <a:solidFill>
            <a:schemeClr val="accent1"/>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GB">
              <a:solidFill>
                <a:schemeClr val="tx1"/>
              </a:solidFill>
            </a:endParaRPr>
          </a:p>
        </p:txBody>
      </p:sp>
      <p:sp>
        <p:nvSpPr>
          <p:cNvPr id="20" name="Curved Right Arrow 19"/>
          <p:cNvSpPr/>
          <p:nvPr/>
        </p:nvSpPr>
        <p:spPr>
          <a:xfrm flipV="1">
            <a:off x="3416300" y="1942842"/>
            <a:ext cx="428628" cy="531864"/>
          </a:xfrm>
          <a:prstGeom prst="curvedRightArrow">
            <a:avLst/>
          </a:prstGeom>
          <a:solidFill>
            <a:schemeClr val="accent1"/>
          </a:solid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l"/>
            <a:endParaRPr lang="en-GB">
              <a:solidFill>
                <a:schemeClr val="tx1"/>
              </a:solidFill>
            </a:endParaRPr>
          </a:p>
        </p:txBody>
      </p:sp>
      <p:sp>
        <p:nvSpPr>
          <p:cNvPr id="31" name="Rounded Rectangle 30"/>
          <p:cNvSpPr/>
          <p:nvPr/>
        </p:nvSpPr>
        <p:spPr bwMode="auto">
          <a:xfrm>
            <a:off x="7061200" y="4914900"/>
            <a:ext cx="1854200" cy="1295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Marketing</a:t>
            </a:r>
          </a:p>
        </p:txBody>
      </p:sp>
      <p:sp>
        <p:nvSpPr>
          <p:cNvPr id="32" name="Rounded Rectangle 31"/>
          <p:cNvSpPr/>
          <p:nvPr/>
        </p:nvSpPr>
        <p:spPr bwMode="auto">
          <a:xfrm>
            <a:off x="190500" y="4965700"/>
            <a:ext cx="1854200" cy="1295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Customer Care</a:t>
            </a:r>
          </a:p>
        </p:txBody>
      </p:sp>
    </p:spTree>
    <p:extLst>
      <p:ext uri="{BB962C8B-B14F-4D97-AF65-F5344CB8AC3E}">
        <p14:creationId xmlns:p14="http://schemas.microsoft.com/office/powerpoint/2010/main" val="2784197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1000"/>
                                        <p:tgtEl>
                                          <p:spTgt spid="7"/>
                                        </p:tgtEl>
                                      </p:cBhvr>
                                    </p:animEffect>
                                    <p:set>
                                      <p:cBhvr>
                                        <p:cTn id="39" dur="1" fill="hold">
                                          <p:stCondLst>
                                            <p:cond delay="999"/>
                                          </p:stCondLst>
                                        </p:cTn>
                                        <p:tgtEl>
                                          <p:spTgt spid="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1000"/>
                                        <p:tgtEl>
                                          <p:spTgt spid="6"/>
                                        </p:tgtEl>
                                      </p:cBhvr>
                                    </p:animEffect>
                                    <p:set>
                                      <p:cBhvr>
                                        <p:cTn id="42" dur="1" fill="hold">
                                          <p:stCondLst>
                                            <p:cond delay="999"/>
                                          </p:stCondLst>
                                        </p:cTn>
                                        <p:tgtEl>
                                          <p:spTgt spid="6"/>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000"/>
                                        <p:tgtEl>
                                          <p:spTgt spid="4"/>
                                        </p:tgtEl>
                                      </p:cBhvr>
                                    </p:animEffect>
                                    <p:set>
                                      <p:cBhvr>
                                        <p:cTn id="45" dur="1" fill="hold">
                                          <p:stCondLst>
                                            <p:cond delay="999"/>
                                          </p:stCondLst>
                                        </p:cTn>
                                        <p:tgtEl>
                                          <p:spTgt spid="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1000"/>
                                        <p:tgtEl>
                                          <p:spTgt spid="5"/>
                                        </p:tgtEl>
                                      </p:cBhvr>
                                    </p:animEffect>
                                    <p:set>
                                      <p:cBhvr>
                                        <p:cTn id="48" dur="1" fill="hold">
                                          <p:stCondLst>
                                            <p:cond delay="999"/>
                                          </p:stCondLst>
                                        </p:cTn>
                                        <p:tgtEl>
                                          <p:spTgt spid="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1000"/>
                                        <p:tgtEl>
                                          <p:spTgt spid="9"/>
                                        </p:tgtEl>
                                      </p:cBhvr>
                                    </p:animEffect>
                                    <p:set>
                                      <p:cBhvr>
                                        <p:cTn id="51" dur="1" fill="hold">
                                          <p:stCondLst>
                                            <p:cond delay="999"/>
                                          </p:stCondLst>
                                        </p:cTn>
                                        <p:tgtEl>
                                          <p:spTgt spid="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1000"/>
                                        <p:tgtEl>
                                          <p:spTgt spid="8"/>
                                        </p:tgtEl>
                                      </p:cBhvr>
                                    </p:animEffect>
                                    <p:set>
                                      <p:cBhvr>
                                        <p:cTn id="54" dur="1" fill="hold">
                                          <p:stCondLst>
                                            <p:cond delay="999"/>
                                          </p:stCondLst>
                                        </p:cTn>
                                        <p:tgtEl>
                                          <p:spTgt spid="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1000"/>
                                        <p:tgtEl>
                                          <p:spTgt spid="24"/>
                                        </p:tgtEl>
                                      </p:cBhvr>
                                    </p:animEffect>
                                    <p:set>
                                      <p:cBhvr>
                                        <p:cTn id="57" dur="1" fill="hold">
                                          <p:stCondLst>
                                            <p:cond delay="999"/>
                                          </p:stCondLst>
                                        </p:cTn>
                                        <p:tgtEl>
                                          <p:spTgt spid="2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1000"/>
                                        <p:tgtEl>
                                          <p:spTgt spid="25"/>
                                        </p:tgtEl>
                                      </p:cBhvr>
                                    </p:animEffect>
                                    <p:set>
                                      <p:cBhvr>
                                        <p:cTn id="60" dur="1" fill="hold">
                                          <p:stCondLst>
                                            <p:cond delay="999"/>
                                          </p:stCondLst>
                                        </p:cTn>
                                        <p:tgtEl>
                                          <p:spTgt spid="2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up)">
                                      <p:cBhvr>
                                        <p:cTn id="65" dur="500"/>
                                        <p:tgtEl>
                                          <p:spTgt spid="10"/>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10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down)">
                                      <p:cBhvr>
                                        <p:cTn id="74" dur="500"/>
                                        <p:tgtEl>
                                          <p:spTgt spid="12"/>
                                        </p:tgtEl>
                                      </p:cBhvr>
                                    </p:animEffect>
                                  </p:childTnLst>
                                </p:cTn>
                              </p:par>
                              <p:par>
                                <p:cTn id="75" presetID="22" presetClass="entr" presetSubtype="4"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down)">
                                      <p:cBhvr>
                                        <p:cTn id="77" dur="500"/>
                                        <p:tgtEl>
                                          <p:spTgt spid="27"/>
                                        </p:tgtEl>
                                      </p:cBhvr>
                                    </p:animEffect>
                                  </p:childTnLst>
                                </p:cTn>
                              </p:par>
                              <p:par>
                                <p:cTn id="78" presetID="22" presetClass="entr" presetSubtype="4"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10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1000"/>
                                        <p:tgtEl>
                                          <p:spTgt spid="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1000"/>
                                        <p:tgtEl>
                                          <p:spTgt spid="1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1000"/>
                                        <p:tgtEl>
                                          <p:spTgt spid="13"/>
                                        </p:tgtEl>
                                      </p:cBhvr>
                                    </p:animEffect>
                                    <p:set>
                                      <p:cBhvr>
                                        <p:cTn id="97" dur="1" fill="hold">
                                          <p:stCondLst>
                                            <p:cond delay="999"/>
                                          </p:stCondLst>
                                        </p:cTn>
                                        <p:tgtEl>
                                          <p:spTgt spid="13"/>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2"/>
                                        </p:tgtEl>
                                      </p:cBhvr>
                                    </p:animEffect>
                                    <p:set>
                                      <p:cBhvr>
                                        <p:cTn id="100" dur="1" fill="hold">
                                          <p:stCondLst>
                                            <p:cond delay="999"/>
                                          </p:stCondLst>
                                        </p:cTn>
                                        <p:tgtEl>
                                          <p:spTgt spid="1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1000"/>
                                        <p:tgtEl>
                                          <p:spTgt spid="10"/>
                                        </p:tgtEl>
                                      </p:cBhvr>
                                    </p:animEffect>
                                    <p:set>
                                      <p:cBhvr>
                                        <p:cTn id="103" dur="1" fill="hold">
                                          <p:stCondLst>
                                            <p:cond delay="999"/>
                                          </p:stCondLst>
                                        </p:cTn>
                                        <p:tgtEl>
                                          <p:spTgt spid="1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1000"/>
                                        <p:tgtEl>
                                          <p:spTgt spid="11"/>
                                        </p:tgtEl>
                                      </p:cBhvr>
                                    </p:animEffect>
                                    <p:set>
                                      <p:cBhvr>
                                        <p:cTn id="106" dur="1" fill="hold">
                                          <p:stCondLst>
                                            <p:cond delay="999"/>
                                          </p:stCondLst>
                                        </p:cTn>
                                        <p:tgtEl>
                                          <p:spTgt spid="11"/>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1000"/>
                                        <p:tgtEl>
                                          <p:spTgt spid="15"/>
                                        </p:tgtEl>
                                      </p:cBhvr>
                                    </p:animEffect>
                                    <p:set>
                                      <p:cBhvr>
                                        <p:cTn id="109" dur="1" fill="hold">
                                          <p:stCondLst>
                                            <p:cond delay="999"/>
                                          </p:stCondLst>
                                        </p:cTn>
                                        <p:tgtEl>
                                          <p:spTgt spid="15"/>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1000"/>
                                        <p:tgtEl>
                                          <p:spTgt spid="26"/>
                                        </p:tgtEl>
                                      </p:cBhvr>
                                    </p:animEffect>
                                    <p:set>
                                      <p:cBhvr>
                                        <p:cTn id="112" dur="1" fill="hold">
                                          <p:stCondLst>
                                            <p:cond delay="999"/>
                                          </p:stCondLst>
                                        </p:cTn>
                                        <p:tgtEl>
                                          <p:spTgt spid="26"/>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1000"/>
                                        <p:tgtEl>
                                          <p:spTgt spid="27"/>
                                        </p:tgtEl>
                                      </p:cBhvr>
                                    </p:animEffect>
                                    <p:set>
                                      <p:cBhvr>
                                        <p:cTn id="115" dur="1" fill="hold">
                                          <p:stCondLst>
                                            <p:cond delay="999"/>
                                          </p:stCondLst>
                                        </p:cTn>
                                        <p:tgtEl>
                                          <p:spTgt spid="27"/>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1000"/>
                                        <p:tgtEl>
                                          <p:spTgt spid="14"/>
                                        </p:tgtEl>
                                      </p:cBhvr>
                                    </p:animEffect>
                                    <p:set>
                                      <p:cBhvr>
                                        <p:cTn id="118" dur="1" fill="hold">
                                          <p:stCondLst>
                                            <p:cond delay="999"/>
                                          </p:stCondLst>
                                        </p:cTn>
                                        <p:tgtEl>
                                          <p:spTgt spid="14"/>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1000"/>
                                        <p:tgtEl>
                                          <p:spTgt spid="16"/>
                                        </p:tgtEl>
                                      </p:cBhvr>
                                    </p:animEffect>
                                  </p:childTnLst>
                                </p:cTn>
                              </p:par>
                            </p:childTnLst>
                          </p:cTn>
                        </p:par>
                        <p:par>
                          <p:cTn id="124" fill="hold">
                            <p:stCondLst>
                              <p:cond delay="1000"/>
                            </p:stCondLst>
                            <p:childTnLst>
                              <p:par>
                                <p:cTn id="125" presetID="22" presetClass="entr" presetSubtype="2" fill="hold" nodeType="after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wipe(right)">
                                      <p:cBhvr>
                                        <p:cTn id="127" dur="500"/>
                                        <p:tgtEl>
                                          <p:spTgt spid="17"/>
                                        </p:tgtEl>
                                      </p:cBhvr>
                                    </p:animEffect>
                                  </p:childTnLst>
                                </p:cTn>
                              </p:par>
                            </p:childTnLst>
                          </p:cTn>
                        </p:par>
                        <p:par>
                          <p:cTn id="128" fill="hold">
                            <p:stCondLst>
                              <p:cond delay="1500"/>
                            </p:stCondLst>
                            <p:childTnLst>
                              <p:par>
                                <p:cTn id="129" presetID="10" presetClass="entr" presetSubtype="0" fill="hold" grpId="0" nodeType="afterEffect">
                                  <p:stCondLst>
                                    <p:cond delay="0"/>
                                  </p:stCondLst>
                                  <p:childTnLst>
                                    <p:set>
                                      <p:cBhvr>
                                        <p:cTn id="130" dur="1" fill="hold">
                                          <p:stCondLst>
                                            <p:cond delay="0"/>
                                          </p:stCondLst>
                                        </p:cTn>
                                        <p:tgtEl>
                                          <p:spTgt spid="18"/>
                                        </p:tgtEl>
                                        <p:attrNameLst>
                                          <p:attrName>style.visibility</p:attrName>
                                        </p:attrNameLst>
                                      </p:cBhvr>
                                      <p:to>
                                        <p:strVal val="visible"/>
                                      </p:to>
                                    </p:set>
                                    <p:animEffect transition="in" filter="fade">
                                      <p:cBhvr>
                                        <p:cTn id="131" dur="1000"/>
                                        <p:tgtEl>
                                          <p:spTgt spid="18"/>
                                        </p:tgtEl>
                                      </p:cBhvr>
                                    </p:animEffect>
                                  </p:childTnLst>
                                </p:cTn>
                              </p:par>
                            </p:childTnLst>
                          </p:cTn>
                        </p:par>
                        <p:par>
                          <p:cTn id="132" fill="hold">
                            <p:stCondLst>
                              <p:cond delay="2500"/>
                            </p:stCondLst>
                            <p:childTnLst>
                              <p:par>
                                <p:cTn id="133" presetID="22" presetClass="entr" presetSubtype="1"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wipe(up)">
                                      <p:cBhvr>
                                        <p:cTn id="135" dur="500"/>
                                        <p:tgtEl>
                                          <p:spTgt spid="19"/>
                                        </p:tgtEl>
                                      </p:cBhvr>
                                    </p:animEffect>
                                  </p:childTnLst>
                                </p:cTn>
                              </p:par>
                            </p:childTnLst>
                          </p:cTn>
                        </p:par>
                        <p:par>
                          <p:cTn id="136" fill="hold">
                            <p:stCondLst>
                              <p:cond delay="3000"/>
                            </p:stCondLst>
                            <p:childTnLst>
                              <p:par>
                                <p:cTn id="137" presetID="22" presetClass="entr" presetSubtype="4" fill="hold" grpId="0" nodeType="after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wipe(down)">
                                      <p:cBhvr>
                                        <p:cTn id="139" dur="500"/>
                                        <p:tgtEl>
                                          <p:spTgt spid="20"/>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3"/>
                                        </p:tgtEl>
                                        <p:attrNameLst>
                                          <p:attrName>style.visibility</p:attrName>
                                        </p:attrNameLst>
                                      </p:cBhvr>
                                      <p:to>
                                        <p:strVal val="visible"/>
                                      </p:to>
                                    </p:set>
                                    <p:animEffect transition="in" filter="fade">
                                      <p:cBhvr>
                                        <p:cTn id="144" dur="1000"/>
                                        <p:tgtEl>
                                          <p:spTgt spid="23"/>
                                        </p:tgtEl>
                                      </p:cBhvr>
                                    </p:animEffect>
                                  </p:childTnLst>
                                </p:cTn>
                              </p:par>
                              <p:par>
                                <p:cTn id="145" presetID="22" presetClass="entr" presetSubtype="1" fill="hold" nodeType="withEffect">
                                  <p:stCondLst>
                                    <p:cond delay="0"/>
                                  </p:stCondLst>
                                  <p:childTnLst>
                                    <p:set>
                                      <p:cBhvr>
                                        <p:cTn id="146" dur="1" fill="hold">
                                          <p:stCondLst>
                                            <p:cond delay="0"/>
                                          </p:stCondLst>
                                        </p:cTn>
                                        <p:tgtEl>
                                          <p:spTgt spid="21"/>
                                        </p:tgtEl>
                                        <p:attrNameLst>
                                          <p:attrName>style.visibility</p:attrName>
                                        </p:attrNameLst>
                                      </p:cBhvr>
                                      <p:to>
                                        <p:strVal val="visible"/>
                                      </p:to>
                                    </p:set>
                                    <p:animEffect transition="in" filter="wipe(up)">
                                      <p:cBhvr>
                                        <p:cTn id="147" dur="500"/>
                                        <p:tgtEl>
                                          <p:spTgt spid="21"/>
                                        </p:tgtEl>
                                      </p:cBhvr>
                                    </p:animEffect>
                                  </p:childTnLst>
                                </p:cTn>
                              </p:par>
                              <p:par>
                                <p:cTn id="148" presetID="22" presetClass="entr" presetSubtype="1" fill="hold" nodeType="withEffect">
                                  <p:stCondLst>
                                    <p:cond delay="0"/>
                                  </p:stCondLst>
                                  <p:childTnLst>
                                    <p:set>
                                      <p:cBhvr>
                                        <p:cTn id="149" dur="1" fill="hold">
                                          <p:stCondLst>
                                            <p:cond delay="0"/>
                                          </p:stCondLst>
                                        </p:cTn>
                                        <p:tgtEl>
                                          <p:spTgt spid="22"/>
                                        </p:tgtEl>
                                        <p:attrNameLst>
                                          <p:attrName>style.visibility</p:attrName>
                                        </p:attrNameLst>
                                      </p:cBhvr>
                                      <p:to>
                                        <p:strVal val="visible"/>
                                      </p:to>
                                    </p:set>
                                    <p:animEffect transition="in" filter="wipe(up)">
                                      <p:cBhvr>
                                        <p:cTn id="150" dur="500"/>
                                        <p:tgtEl>
                                          <p:spTgt spid="22"/>
                                        </p:tgtEl>
                                      </p:cBhvr>
                                    </p:animEffect>
                                  </p:childTnLst>
                                </p:cTn>
                              </p:par>
                              <p:par>
                                <p:cTn id="151" presetID="22" presetClass="entr" presetSubtype="1" fill="hold" nodeType="withEffect">
                                  <p:stCondLst>
                                    <p:cond delay="0"/>
                                  </p:stCondLst>
                                  <p:childTnLst>
                                    <p:set>
                                      <p:cBhvr>
                                        <p:cTn id="152" dur="1" fill="hold">
                                          <p:stCondLst>
                                            <p:cond delay="0"/>
                                          </p:stCondLst>
                                        </p:cTn>
                                        <p:tgtEl>
                                          <p:spTgt spid="28"/>
                                        </p:tgtEl>
                                        <p:attrNameLst>
                                          <p:attrName>style.visibility</p:attrName>
                                        </p:attrNameLst>
                                      </p:cBhvr>
                                      <p:to>
                                        <p:strVal val="visible"/>
                                      </p:to>
                                    </p:set>
                                    <p:animEffect transition="in" filter="wipe(up)">
                                      <p:cBhvr>
                                        <p:cTn id="153" dur="500"/>
                                        <p:tgtEl>
                                          <p:spTgt spid="28"/>
                                        </p:tgtEl>
                                      </p:cBhvr>
                                    </p:animEffect>
                                  </p:childTnLst>
                                </p:cTn>
                              </p:par>
                              <p:par>
                                <p:cTn id="154" presetID="22" presetClass="entr" presetSubtype="1" fill="hold" nodeType="with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up)">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animBg="1"/>
      <p:bldP spid="8" grpId="1" animBg="1"/>
      <p:bldP spid="9" grpId="0"/>
      <p:bldP spid="9" grpId="1"/>
      <p:bldP spid="11" grpId="0"/>
      <p:bldP spid="11" grpId="1"/>
      <p:bldP spid="13" grpId="0"/>
      <p:bldP spid="13" grpId="1"/>
      <p:bldP spid="14" grpId="0" animBg="1"/>
      <p:bldP spid="14" grpId="1" animBg="1"/>
      <p:bldP spid="15" grpId="0"/>
      <p:bldP spid="15" grpId="1"/>
      <p:bldP spid="18" grpId="0"/>
      <p:bldP spid="23" grpId="0"/>
      <p:bldP spid="19" grpId="0" animBg="1"/>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service owns this page?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046163" y="955863"/>
            <a:ext cx="7031037" cy="5744975"/>
          </a:xfrm>
          <a:prstGeom prst="rect">
            <a:avLst/>
          </a:prstGeom>
          <a:noFill/>
          <a:ln w="9525">
            <a:noFill/>
            <a:miter lim="800000"/>
            <a:headEnd/>
            <a:tailEnd/>
          </a:ln>
        </p:spPr>
      </p:pic>
    </p:spTree>
    <p:extLst>
      <p:ext uri="{BB962C8B-B14F-4D97-AF65-F5344CB8AC3E}">
        <p14:creationId xmlns:p14="http://schemas.microsoft.com/office/powerpoint/2010/main" val="69843035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service owns this page?</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046163" y="955863"/>
            <a:ext cx="7031037" cy="5744975"/>
          </a:xfrm>
          <a:prstGeom prst="rect">
            <a:avLst/>
          </a:prstGeom>
          <a:noFill/>
          <a:ln w="9525">
            <a:noFill/>
            <a:miter lim="800000"/>
            <a:headEnd/>
            <a:tailEnd/>
          </a:ln>
        </p:spPr>
      </p:pic>
      <p:sp>
        <p:nvSpPr>
          <p:cNvPr id="5" name="TextBox 4"/>
          <p:cNvSpPr txBox="1"/>
          <p:nvPr/>
        </p:nvSpPr>
        <p:spPr>
          <a:xfrm>
            <a:off x="1041400" y="2908300"/>
            <a:ext cx="7023100" cy="1862048"/>
          </a:xfrm>
          <a:prstGeom prst="rect">
            <a:avLst/>
          </a:prstGeom>
          <a:solidFill>
            <a:srgbClr val="FF9999"/>
          </a:solidFill>
        </p:spPr>
        <p:txBody>
          <a:bodyPr wrap="square" rtlCol="0">
            <a:spAutoFit/>
          </a:bodyPr>
          <a:lstStyle/>
          <a:p>
            <a:pPr algn="ctr"/>
            <a:r>
              <a:rPr lang="en-US" sz="11500" dirty="0" smtClean="0">
                <a:solidFill>
                  <a:schemeClr val="bg2"/>
                </a:solidFill>
              </a:rPr>
              <a:t>None</a:t>
            </a:r>
            <a:endParaRPr lang="en-US" sz="11500" dirty="0">
              <a:solidFill>
                <a:schemeClr val="bg2"/>
              </a:solidFill>
            </a:endParaRPr>
          </a:p>
        </p:txBody>
      </p:sp>
    </p:spTree>
    <p:extLst>
      <p:ext uri="{BB962C8B-B14F-4D97-AF65-F5344CB8AC3E}">
        <p14:creationId xmlns:p14="http://schemas.microsoft.com/office/powerpoint/2010/main" val="214904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noFill/>
          <a:ln/>
        </p:spPr>
        <p:txBody>
          <a:bodyPr/>
          <a:lstStyle/>
          <a:p>
            <a:r>
              <a:rPr lang="en-US"/>
              <a:t>Technical properties of a service</a:t>
            </a:r>
          </a:p>
        </p:txBody>
      </p:sp>
      <p:sp>
        <p:nvSpPr>
          <p:cNvPr id="461827" name="Rectangle 3"/>
          <p:cNvSpPr>
            <a:spLocks noGrp="1" noChangeArrowheads="1"/>
          </p:cNvSpPr>
          <p:nvPr>
            <p:ph type="body" idx="1"/>
          </p:nvPr>
        </p:nvSpPr>
        <p:spPr>
          <a:xfrm>
            <a:off x="0" y="1584325"/>
            <a:ext cx="9144000" cy="3743325"/>
          </a:xfrm>
          <a:noFill/>
          <a:ln/>
        </p:spPr>
        <p:txBody>
          <a:bodyPr>
            <a:normAutofit lnSpcReduction="10000"/>
          </a:bodyPr>
          <a:lstStyle/>
          <a:p>
            <a:pPr marL="342900" indent="-342900"/>
            <a:r>
              <a:rPr lang="en-US" dirty="0"/>
              <a:t>A service may have multiple end points</a:t>
            </a:r>
          </a:p>
          <a:p>
            <a:pPr marL="342900" indent="-342900"/>
            <a:endParaRPr lang="en-US" dirty="0"/>
          </a:p>
          <a:p>
            <a:pPr marL="342900" indent="-342900"/>
            <a:r>
              <a:rPr lang="en-US" dirty="0"/>
              <a:t>A service may communicate over multiple protocols and transports</a:t>
            </a:r>
          </a:p>
          <a:p>
            <a:pPr marL="342900" indent="-342900"/>
            <a:endParaRPr lang="en-US" dirty="0"/>
          </a:p>
          <a:p>
            <a:pPr marL="342900" indent="-342900"/>
            <a:r>
              <a:rPr lang="en-US" dirty="0"/>
              <a:t>A service is responsible for its own availability and scalability</a:t>
            </a:r>
          </a:p>
        </p:txBody>
      </p:sp>
    </p:spTree>
    <p:extLst>
      <p:ext uri="{BB962C8B-B14F-4D97-AF65-F5344CB8AC3E}">
        <p14:creationId xmlns:p14="http://schemas.microsoft.com/office/powerpoint/2010/main" val="278079530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 and Schemas</a:t>
            </a:r>
            <a:endParaRPr lang="en-US" dirty="0"/>
          </a:p>
        </p:txBody>
      </p:sp>
      <p:sp>
        <p:nvSpPr>
          <p:cNvPr id="3" name="Content Placeholder 2"/>
          <p:cNvSpPr>
            <a:spLocks noGrp="1"/>
          </p:cNvSpPr>
          <p:nvPr>
            <p:ph idx="1"/>
          </p:nvPr>
        </p:nvSpPr>
        <p:spPr>
          <a:xfrm>
            <a:off x="107950" y="1584325"/>
            <a:ext cx="8915400" cy="5262979"/>
          </a:xfrm>
        </p:spPr>
        <p:txBody>
          <a:bodyPr>
            <a:normAutofit lnSpcReduction="10000"/>
          </a:bodyPr>
          <a:lstStyle/>
          <a:p>
            <a:r>
              <a:rPr lang="en-US" dirty="0" smtClean="0"/>
              <a:t>Schema defines the logical message types</a:t>
            </a:r>
          </a:p>
          <a:p>
            <a:endParaRPr lang="en-US" dirty="0" smtClean="0"/>
          </a:p>
          <a:p>
            <a:r>
              <a:rPr lang="en-US" dirty="0" smtClean="0"/>
              <a:t>Contract provides additional technical info:</a:t>
            </a:r>
          </a:p>
          <a:p>
            <a:pPr lvl="1"/>
            <a:r>
              <a:rPr lang="en-US" dirty="0" smtClean="0"/>
              <a:t>Online messaging channel</a:t>
            </a:r>
          </a:p>
          <a:p>
            <a:pPr lvl="2"/>
            <a:r>
              <a:rPr lang="en-US" dirty="0" err="1" smtClean="0"/>
              <a:t>TimeToBeReceived</a:t>
            </a:r>
            <a:r>
              <a:rPr lang="en-US" dirty="0" smtClean="0"/>
              <a:t> – 1 minute</a:t>
            </a:r>
          </a:p>
          <a:p>
            <a:pPr lvl="1"/>
            <a:r>
              <a:rPr lang="en-US" dirty="0" smtClean="0"/>
              <a:t>Hourly ftp batch channel</a:t>
            </a:r>
          </a:p>
          <a:p>
            <a:pPr lvl="2"/>
            <a:r>
              <a:rPr lang="en-US" dirty="0" err="1" smtClean="0"/>
              <a:t>TimeToBeReceived</a:t>
            </a:r>
            <a:r>
              <a:rPr lang="en-US" dirty="0" smtClean="0"/>
              <a:t> – practically infinite</a:t>
            </a:r>
          </a:p>
          <a:p>
            <a:endParaRPr lang="en-US" dirty="0" smtClean="0"/>
          </a:p>
          <a:p>
            <a:r>
              <a:rPr lang="en-US" dirty="0" smtClean="0"/>
              <a:t>Subscribers choose the appropriate contract based on their availability</a:t>
            </a:r>
            <a:endParaRPr lang="en-US" dirty="0"/>
          </a:p>
        </p:txBody>
      </p:sp>
    </p:spTree>
    <p:extLst>
      <p:ext uri="{BB962C8B-B14F-4D97-AF65-F5344CB8AC3E}">
        <p14:creationId xmlns:p14="http://schemas.microsoft.com/office/powerpoint/2010/main" val="217292527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hape 71"/>
          <p:cNvSpPr/>
          <p:nvPr/>
        </p:nvSpPr>
        <p:spPr>
          <a:xfrm>
            <a:off x="1898219" y="746450"/>
            <a:ext cx="1450490"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Day Three</a:t>
            </a:r>
          </a:p>
        </p:txBody>
      </p:sp>
      <p:sp>
        <p:nvSpPr>
          <p:cNvPr id="72" name="Shape 72"/>
          <p:cNvSpPr/>
          <p:nvPr/>
        </p:nvSpPr>
        <p:spPr>
          <a:xfrm>
            <a:off x="1481639" y="127011"/>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 Overview</a:t>
            </a:r>
          </a:p>
        </p:txBody>
      </p:sp>
      <p:sp>
        <p:nvSpPr>
          <p:cNvPr id="73" name="Shape 73"/>
          <p:cNvSpPr/>
          <p:nvPr/>
        </p:nvSpPr>
        <p:spPr>
          <a:xfrm>
            <a:off x="1709819" y="1276990"/>
            <a:ext cx="6337365" cy="777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81000" lvl="0" indent="-381000">
              <a:buSzPct val="100000"/>
              <a:buFont typeface="Arial"/>
              <a:buChar char="•"/>
              <a:defRPr>
                <a:uFillTx/>
              </a:defRPr>
            </a:pPr>
            <a:r>
              <a:rPr sz="2000">
                <a:uFill>
                  <a:solidFill/>
                </a:uFill>
                <a:latin typeface="Avenir Book"/>
                <a:ea typeface="Avenir Book"/>
                <a:cs typeface="Avenir Book"/>
                <a:sym typeface="Avenir Book"/>
              </a:rPr>
              <a:t>Working Session</a:t>
            </a:r>
          </a:p>
          <a:p>
            <a:pPr marL="381000" lvl="0" indent="-381000">
              <a:buSzPct val="100000"/>
              <a:buFont typeface="Arial"/>
              <a:buChar char="•"/>
              <a:defRPr>
                <a:uFillTx/>
              </a:defRPr>
            </a:pPr>
            <a:r>
              <a:rPr sz="2000">
                <a:uFill>
                  <a:solidFill/>
                </a:uFill>
                <a:latin typeface="Avenir Book"/>
                <a:ea typeface="Avenir Book"/>
                <a:cs typeface="Avenir Book"/>
                <a:sym typeface="Avenir Book"/>
              </a:rPr>
              <a:t>Q/A</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image7.png"/>
          <p:cNvPicPr/>
          <p:nvPr/>
        </p:nvPicPr>
        <p:blipFill>
          <a:blip r:embed="rId2">
            <a:extLst/>
          </a:blip>
          <a:stretch>
            <a:fillRect/>
          </a:stretch>
        </p:blipFill>
        <p:spPr>
          <a:xfrm>
            <a:off x="4410973" y="1589230"/>
            <a:ext cx="4362418" cy="4237181"/>
          </a:xfrm>
          <a:prstGeom prst="rect">
            <a:avLst/>
          </a:prstGeom>
          <a:ln w="12700">
            <a:miter lim="400000"/>
          </a:ln>
          <a:effectLst>
            <a:outerShdw blurRad="292100" dist="139700" dir="2700000" rotWithShape="0">
              <a:srgbClr val="333333">
                <a:alpha val="64999"/>
              </a:srgbClr>
            </a:outerShdw>
          </a:effectLst>
        </p:spPr>
      </p:pic>
      <p:sp>
        <p:nvSpPr>
          <p:cNvPr id="89" name="Shape 89"/>
          <p:cNvSpPr/>
          <p:nvPr/>
        </p:nvSpPr>
        <p:spPr>
          <a:xfrm>
            <a:off x="20027" y="2320636"/>
            <a:ext cx="4376522" cy="302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457200" lvl="0" indent="-457200">
              <a:buSzPct val="100000"/>
              <a:buFont typeface="Arial"/>
              <a:buChar char="•"/>
              <a:defRPr>
                <a:uFillTx/>
              </a:defRPr>
            </a:pPr>
            <a:r>
              <a:rPr sz="2400">
                <a:uFill>
                  <a:solidFill/>
                </a:uFill>
                <a:latin typeface="Avenir Book"/>
                <a:ea typeface="Avenir Book"/>
                <a:cs typeface="Avenir Book"/>
                <a:sym typeface="Avenir Book"/>
              </a:rPr>
              <a:t>Popularized by Eric Evans</a:t>
            </a:r>
          </a:p>
          <a:p>
            <a:pPr marL="457200" lvl="0" indent="-457200">
              <a:buSzPct val="100000"/>
              <a:buFont typeface="Arial"/>
              <a:buChar char="•"/>
              <a:defRPr>
                <a:uFillTx/>
              </a:defRPr>
            </a:pPr>
            <a:r>
              <a:rPr sz="2400">
                <a:uFill>
                  <a:solidFill/>
                </a:uFill>
                <a:latin typeface="Avenir Book"/>
                <a:ea typeface="Avenir Book"/>
                <a:cs typeface="Avenir Book"/>
                <a:sym typeface="Avenir Book"/>
              </a:rPr>
              <a:t>EDA, NSB relevance</a:t>
            </a:r>
          </a:p>
          <a:p>
            <a:pPr marL="457200" lvl="0" indent="-457200">
              <a:buSzPct val="100000"/>
              <a:buFont typeface="Arial"/>
              <a:buChar char="•"/>
              <a:defRPr>
                <a:uFillTx/>
              </a:defRPr>
            </a:pPr>
            <a:r>
              <a:rPr sz="2400">
                <a:uFill>
                  <a:solidFill/>
                </a:uFill>
                <a:latin typeface="Avenir Book"/>
                <a:ea typeface="Avenir Book"/>
                <a:cs typeface="Avenir Book"/>
                <a:sym typeface="Avenir Book"/>
              </a:rPr>
              <a:t>Inter-cellular communication</a:t>
            </a:r>
          </a:p>
          <a:p>
            <a:pPr lvl="0">
              <a:defRPr>
                <a:uFillTx/>
              </a:defRPr>
            </a:pPr>
            <a:endParaRPr sz="2400">
              <a:uFill>
                <a:solidFill/>
              </a:uFill>
              <a:latin typeface="Avenir Book"/>
              <a:ea typeface="Avenir Book"/>
              <a:cs typeface="Avenir Book"/>
              <a:sym typeface="Avenir Book"/>
            </a:endParaRPr>
          </a:p>
          <a:p>
            <a:pPr marL="342900" lvl="0" indent="-342900">
              <a:buSzPct val="100000"/>
              <a:buFont typeface="Arial"/>
              <a:buChar char="•"/>
              <a:defRPr>
                <a:uFillTx/>
              </a:defRPr>
            </a:pPr>
            <a:endParaRPr sz="2400">
              <a:uFill>
                <a:solidFill/>
              </a:uFill>
              <a:latin typeface="Avenir Book"/>
              <a:ea typeface="Avenir Book"/>
              <a:cs typeface="Avenir Book"/>
              <a:sym typeface="Avenir Book"/>
            </a:endParaRPr>
          </a:p>
          <a:p>
            <a:pPr lvl="0">
              <a:defRPr>
                <a:uFillTx/>
              </a:defRPr>
            </a:pPr>
            <a:endParaRPr sz="2400">
              <a:uFill>
                <a:solidFill/>
              </a:uFill>
              <a:latin typeface="Avenir Book"/>
              <a:ea typeface="Avenir Book"/>
              <a:cs typeface="Avenir Book"/>
              <a:sym typeface="Avenir Book"/>
            </a:endParaRPr>
          </a:p>
        </p:txBody>
      </p:sp>
      <p:sp>
        <p:nvSpPr>
          <p:cNvPr id="90" name="Shape 90"/>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Bounded Contexts</a:t>
            </a:r>
          </a:p>
        </p:txBody>
      </p:sp>
      <p:pic>
        <p:nvPicPr>
          <p:cNvPr id="91" name="image8.png"/>
          <p:cNvPicPr/>
          <p:nvPr/>
        </p:nvPicPr>
        <p:blipFill>
          <a:blip r:embed="rId3">
            <a:extLst/>
          </a:blip>
          <a:stretch>
            <a:fillRect/>
          </a:stretch>
        </p:blipFill>
        <p:spPr>
          <a:xfrm>
            <a:off x="845051" y="4354874"/>
            <a:ext cx="1252683" cy="1656046"/>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p:nvPr/>
        </p:nvSpPr>
        <p:spPr>
          <a:xfrm>
            <a:off x="1875129" y="1477843"/>
            <a:ext cx="6112408" cy="52322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lang="en-US" sz="2800" i="1" dirty="0" smtClean="0">
                <a:solidFill>
                  <a:srgbClr val="800000"/>
                </a:solidFill>
                <a:uFill>
                  <a:solidFill>
                    <a:srgbClr val="800000"/>
                  </a:solidFill>
                </a:uFill>
              </a:rPr>
              <a:t>Development – Guidelines – Gotchas!</a:t>
            </a:r>
            <a:endParaRPr sz="2800" i="1" dirty="0">
              <a:solidFill>
                <a:srgbClr val="800000"/>
              </a:solidFill>
              <a:uFill>
                <a:solidFill>
                  <a:srgbClr val="800000"/>
                </a:solidFill>
              </a:uFill>
            </a:endParaRPr>
          </a:p>
        </p:txBody>
      </p:sp>
      <p:sp>
        <p:nvSpPr>
          <p:cNvPr id="98" name="Shape 98"/>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sp>
        <p:nvSpPr>
          <p:cNvPr id="99" name="Shape 99"/>
          <p:cNvSpPr/>
          <p:nvPr/>
        </p:nvSpPr>
        <p:spPr>
          <a:xfrm>
            <a:off x="1087880" y="2137073"/>
            <a:ext cx="7212870" cy="433965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457200" lvl="0" indent="-457200">
              <a:buSzPct val="100000"/>
              <a:buFont typeface="Arial"/>
              <a:buChar char="•"/>
              <a:defRPr>
                <a:uFillTx/>
              </a:defRPr>
            </a:pPr>
            <a:r>
              <a:rPr sz="2400" dirty="0">
                <a:uFill>
                  <a:solidFill/>
                </a:uFill>
                <a:latin typeface="Avenir Book"/>
                <a:ea typeface="Avenir Book"/>
                <a:cs typeface="Avenir Book"/>
                <a:sym typeface="Avenir Book"/>
              </a:rPr>
              <a:t>Let </a:t>
            </a:r>
            <a:r>
              <a:rPr sz="2400" dirty="0" err="1">
                <a:uFill>
                  <a:solidFill/>
                </a:uFill>
                <a:latin typeface="Avenir Book"/>
                <a:ea typeface="Avenir Book"/>
                <a:cs typeface="Avenir Book"/>
                <a:sym typeface="Avenir Book"/>
              </a:rPr>
              <a:t>NServiceBus</a:t>
            </a:r>
            <a:r>
              <a:rPr sz="2400" dirty="0">
                <a:uFill>
                  <a:solidFill/>
                </a:uFill>
                <a:latin typeface="Avenir Book"/>
                <a:ea typeface="Avenir Book"/>
                <a:cs typeface="Avenir Book"/>
                <a:sym typeface="Avenir Book"/>
              </a:rPr>
              <a:t> handle errors</a:t>
            </a:r>
          </a:p>
          <a:p>
            <a:pPr marL="457200" lvl="0" indent="-457200">
              <a:buSzPct val="100000"/>
              <a:buFont typeface="Arial"/>
              <a:buChar char="•"/>
              <a:defRPr>
                <a:uFillTx/>
              </a:defRPr>
            </a:pPr>
            <a:r>
              <a:rPr sz="2400" dirty="0">
                <a:uFill>
                  <a:solidFill/>
                </a:uFill>
                <a:latin typeface="Avenir Book"/>
                <a:ea typeface="Avenir Book"/>
                <a:cs typeface="Avenir Book"/>
                <a:sym typeface="Avenir Book"/>
              </a:rPr>
              <a:t>Keep message handlers small and fast</a:t>
            </a:r>
          </a:p>
          <a:p>
            <a:pPr marL="457200" lvl="0" indent="-457200">
              <a:buSzPct val="100000"/>
              <a:buFont typeface="Arial"/>
              <a:buChar char="•"/>
              <a:defRPr>
                <a:uFillTx/>
              </a:defRPr>
            </a:pPr>
            <a:r>
              <a:rPr sz="2400" dirty="0">
                <a:uFill>
                  <a:solidFill/>
                </a:uFill>
                <a:latin typeface="Avenir Book"/>
                <a:ea typeface="Avenir Book"/>
                <a:cs typeface="Avenir Book"/>
                <a:sym typeface="Avenir Book"/>
              </a:rPr>
              <a:t>Utilize unobtrusive mode</a:t>
            </a:r>
          </a:p>
          <a:p>
            <a:pPr marL="457200" lvl="0" indent="-457200">
              <a:buSzPct val="100000"/>
              <a:buFont typeface="Arial"/>
              <a:buChar char="•"/>
              <a:defRPr>
                <a:uFillTx/>
              </a:defRPr>
            </a:pPr>
            <a:r>
              <a:rPr sz="2400" dirty="0">
                <a:uFill>
                  <a:solidFill/>
                </a:uFill>
                <a:latin typeface="Avenir Book"/>
                <a:ea typeface="Avenir Book"/>
                <a:cs typeface="Avenir Book"/>
                <a:sym typeface="Avenir Book"/>
              </a:rPr>
              <a:t>Make handlers idempotent (ALO)</a:t>
            </a:r>
          </a:p>
          <a:p>
            <a:pPr marL="457200" lvl="0" indent="-457200">
              <a:buSzPct val="100000"/>
              <a:buFont typeface="Arial"/>
              <a:buChar char="•"/>
              <a:defRPr>
                <a:uFillTx/>
              </a:defRPr>
            </a:pPr>
            <a:r>
              <a:rPr sz="2400" dirty="0">
                <a:uFill>
                  <a:solidFill/>
                </a:uFill>
                <a:latin typeface="Avenir Book"/>
                <a:ea typeface="Avenir Book"/>
                <a:cs typeface="Avenir Book"/>
                <a:sym typeface="Avenir Book"/>
              </a:rPr>
              <a:t>Each </a:t>
            </a:r>
            <a:r>
              <a:rPr lang="en-US" sz="2400" dirty="0" smtClean="0">
                <a:uFill>
                  <a:solidFill/>
                </a:uFill>
                <a:latin typeface="Avenir Book"/>
                <a:ea typeface="Avenir Book"/>
                <a:cs typeface="Avenir Book"/>
                <a:sym typeface="Avenir Book"/>
              </a:rPr>
              <a:t>service </a:t>
            </a:r>
            <a:r>
              <a:rPr sz="2400" dirty="0" smtClean="0">
                <a:uFill>
                  <a:solidFill/>
                </a:uFill>
                <a:latin typeface="Avenir Book"/>
                <a:ea typeface="Avenir Book"/>
                <a:cs typeface="Avenir Book"/>
                <a:sym typeface="Avenir Book"/>
              </a:rPr>
              <a:t>should </a:t>
            </a:r>
            <a:r>
              <a:rPr sz="2400" dirty="0">
                <a:uFill>
                  <a:solidFill/>
                </a:uFill>
                <a:latin typeface="Avenir Book"/>
                <a:ea typeface="Avenir Book"/>
                <a:cs typeface="Avenir Book"/>
                <a:sym typeface="Avenir Book"/>
              </a:rPr>
              <a:t>form a bounded context</a:t>
            </a:r>
          </a:p>
          <a:p>
            <a:pPr marL="457200" lvl="0" indent="-457200">
              <a:buSzPct val="100000"/>
              <a:buFont typeface="Arial"/>
              <a:buChar char="•"/>
              <a:defRPr>
                <a:uFillTx/>
              </a:defRPr>
            </a:pPr>
            <a:r>
              <a:rPr sz="2400" dirty="0">
                <a:uFill>
                  <a:solidFill/>
                </a:uFill>
                <a:latin typeface="Avenir Book"/>
                <a:ea typeface="Avenir Book"/>
                <a:cs typeface="Avenir Book"/>
                <a:sym typeface="Avenir Book"/>
              </a:rPr>
              <a:t>Use interface definitions for </a:t>
            </a:r>
            <a:r>
              <a:rPr lang="en-US" sz="2400" dirty="0" smtClean="0">
                <a:uFill>
                  <a:solidFill/>
                </a:uFill>
                <a:latin typeface="Avenir Book"/>
                <a:ea typeface="Avenir Book"/>
                <a:cs typeface="Avenir Book"/>
                <a:sym typeface="Avenir Book"/>
              </a:rPr>
              <a:t>events for versioning</a:t>
            </a:r>
            <a:endParaRPr sz="2400" dirty="0">
              <a:uFill>
                <a:solidFill/>
              </a:uFill>
              <a:latin typeface="Avenir Book"/>
              <a:ea typeface="Avenir Book"/>
              <a:cs typeface="Avenir Book"/>
              <a:sym typeface="Avenir Book"/>
            </a:endParaRPr>
          </a:p>
          <a:p>
            <a:pPr marL="457200" lvl="0" indent="-457200">
              <a:buSzPct val="100000"/>
              <a:buFont typeface="Arial"/>
              <a:buChar char="•"/>
              <a:defRPr>
                <a:uFillTx/>
              </a:defRPr>
            </a:pPr>
            <a:r>
              <a:rPr sz="2400" dirty="0">
                <a:uFill>
                  <a:solidFill/>
                </a:uFill>
                <a:latin typeface="Avenir Book"/>
                <a:ea typeface="Avenir Book"/>
                <a:cs typeface="Avenir Book"/>
                <a:sym typeface="Avenir Book"/>
              </a:rPr>
              <a:t>Be aware of how saga state concurrency works</a:t>
            </a:r>
          </a:p>
          <a:p>
            <a:pPr marL="342900" lvl="0" indent="-342900">
              <a:buSzPct val="100000"/>
              <a:buFont typeface="Arial"/>
              <a:buChar char="•"/>
              <a:defRPr>
                <a:uFillTx/>
              </a:defRPr>
            </a:pPr>
            <a:endParaRPr sz="2400" dirty="0">
              <a:uFill>
                <a:solidFill/>
              </a:uFill>
              <a:latin typeface="Avenir Book"/>
              <a:ea typeface="Avenir Book"/>
              <a:cs typeface="Avenir Book"/>
              <a:sym typeface="Avenir Book"/>
            </a:endParaRPr>
          </a:p>
          <a:p>
            <a:pPr marL="342900" lvl="0" indent="-342900">
              <a:buSzPct val="100000"/>
              <a:buFont typeface="Arial"/>
              <a:buChar char="•"/>
              <a:defRPr>
                <a:uFillTx/>
              </a:defRPr>
            </a:pPr>
            <a:endParaRPr sz="2400" dirty="0">
              <a:uFill>
                <a:solidFill/>
              </a:uFill>
              <a:latin typeface="Avenir Book"/>
              <a:ea typeface="Avenir Book"/>
              <a:cs typeface="Avenir Book"/>
              <a:sym typeface="Avenir Book"/>
            </a:endParaRPr>
          </a:p>
          <a:p>
            <a:pPr lvl="0">
              <a:defRPr>
                <a:uFillTx/>
              </a:defRPr>
            </a:pPr>
            <a:endParaRPr sz="2000" dirty="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dirty="0">
              <a:uFill>
                <a:solidFill/>
              </a:uFill>
              <a:latin typeface="Avenir Book"/>
              <a:ea typeface="Avenir Book"/>
              <a:cs typeface="Avenir Book"/>
              <a:sym typeface="Avenir Book"/>
            </a:endParaRPr>
          </a:p>
          <a:p>
            <a:pPr lvl="0">
              <a:defRPr>
                <a:uFillTx/>
              </a:defRPr>
            </a:pPr>
            <a:endParaRPr sz="2000" dirty="0">
              <a:uFill>
                <a:solidFill/>
              </a:uFill>
              <a:latin typeface="Avenir Book"/>
              <a:ea typeface="Avenir Book"/>
              <a:cs typeface="Avenir Book"/>
              <a:sym typeface="Avenir Book"/>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sp>
        <p:nvSpPr>
          <p:cNvPr id="112" name="Shape 112"/>
          <p:cNvSpPr/>
          <p:nvPr/>
        </p:nvSpPr>
        <p:spPr>
          <a:xfrm>
            <a:off x="1485900" y="1409700"/>
            <a:ext cx="1972802" cy="4851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1">
              <a:defRPr>
                <a:uFillTx/>
              </a:defRPr>
            </a:pPr>
            <a:r>
              <a:rPr sz="2800" i="1">
                <a:solidFill>
                  <a:srgbClr val="800000"/>
                </a:solidFill>
                <a:uFill>
                  <a:solidFill>
                    <a:srgbClr val="800000"/>
                  </a:solidFill>
                </a:uFill>
                <a:latin typeface="Gill Sans"/>
                <a:ea typeface="Gill Sans"/>
                <a:cs typeface="Gill Sans"/>
                <a:sym typeface="Gill Sans"/>
              </a:rPr>
              <a:t>Customers</a:t>
            </a:r>
          </a:p>
        </p:txBody>
      </p:sp>
      <p:pic>
        <p:nvPicPr>
          <p:cNvPr id="113" name="pasted-image.tif"/>
          <p:cNvPicPr/>
          <p:nvPr/>
        </p:nvPicPr>
        <p:blipFill>
          <a:blip r:embed="rId2">
            <a:extLst/>
          </a:blip>
          <a:stretch>
            <a:fillRect/>
          </a:stretch>
        </p:blipFill>
        <p:spPr>
          <a:xfrm>
            <a:off x="762000" y="2400300"/>
            <a:ext cx="1968500" cy="1143000"/>
          </a:xfrm>
          <a:prstGeom prst="rect">
            <a:avLst/>
          </a:prstGeom>
          <a:ln w="12700">
            <a:miter lim="400000"/>
          </a:ln>
        </p:spPr>
      </p:pic>
      <p:pic>
        <p:nvPicPr>
          <p:cNvPr id="114" name="pasted-image.tif"/>
          <p:cNvPicPr/>
          <p:nvPr/>
        </p:nvPicPr>
        <p:blipFill>
          <a:blip r:embed="rId3">
            <a:extLst/>
          </a:blip>
          <a:stretch>
            <a:fillRect/>
          </a:stretch>
        </p:blipFill>
        <p:spPr>
          <a:xfrm>
            <a:off x="6845300" y="2102542"/>
            <a:ext cx="1968500" cy="1143001"/>
          </a:xfrm>
          <a:prstGeom prst="rect">
            <a:avLst/>
          </a:prstGeom>
          <a:ln w="12700">
            <a:miter lim="400000"/>
          </a:ln>
        </p:spPr>
      </p:pic>
      <p:pic>
        <p:nvPicPr>
          <p:cNvPr id="115" name="pasted-image.tif"/>
          <p:cNvPicPr/>
          <p:nvPr/>
        </p:nvPicPr>
        <p:blipFill>
          <a:blip r:embed="rId4">
            <a:extLst/>
          </a:blip>
          <a:stretch>
            <a:fillRect/>
          </a:stretch>
        </p:blipFill>
        <p:spPr>
          <a:xfrm>
            <a:off x="1714500" y="3733800"/>
            <a:ext cx="1968500" cy="1143000"/>
          </a:xfrm>
          <a:prstGeom prst="rect">
            <a:avLst/>
          </a:prstGeom>
          <a:ln w="12700">
            <a:miter lim="400000"/>
          </a:ln>
        </p:spPr>
      </p:pic>
      <p:pic>
        <p:nvPicPr>
          <p:cNvPr id="116" name="pasted-image.tif"/>
          <p:cNvPicPr/>
          <p:nvPr/>
        </p:nvPicPr>
        <p:blipFill>
          <a:blip r:embed="rId5">
            <a:extLst/>
          </a:blip>
          <a:stretch>
            <a:fillRect/>
          </a:stretch>
        </p:blipFill>
        <p:spPr>
          <a:xfrm>
            <a:off x="3849432" y="2857500"/>
            <a:ext cx="1968501" cy="1143000"/>
          </a:xfrm>
          <a:prstGeom prst="rect">
            <a:avLst/>
          </a:prstGeom>
          <a:ln w="12700">
            <a:miter lim="400000"/>
          </a:ln>
        </p:spPr>
      </p:pic>
      <p:pic>
        <p:nvPicPr>
          <p:cNvPr id="117" name="pasted-image.tif"/>
          <p:cNvPicPr/>
          <p:nvPr/>
        </p:nvPicPr>
        <p:blipFill>
          <a:blip r:embed="rId6">
            <a:extLst/>
          </a:blip>
          <a:stretch>
            <a:fillRect/>
          </a:stretch>
        </p:blipFill>
        <p:spPr>
          <a:xfrm>
            <a:off x="4318000" y="3848100"/>
            <a:ext cx="1968500" cy="1143000"/>
          </a:xfrm>
          <a:prstGeom prst="rect">
            <a:avLst/>
          </a:prstGeom>
          <a:ln w="12700">
            <a:miter lim="400000"/>
          </a:ln>
        </p:spPr>
      </p:pic>
      <p:pic>
        <p:nvPicPr>
          <p:cNvPr id="118" name="pasted-image.tif"/>
          <p:cNvPicPr/>
          <p:nvPr/>
        </p:nvPicPr>
        <p:blipFill>
          <a:blip r:embed="rId7">
            <a:extLst/>
          </a:blip>
          <a:stretch>
            <a:fillRect/>
          </a:stretch>
        </p:blipFill>
        <p:spPr>
          <a:xfrm>
            <a:off x="3149600" y="4813300"/>
            <a:ext cx="1968500" cy="1143000"/>
          </a:xfrm>
          <a:prstGeom prst="rect">
            <a:avLst/>
          </a:prstGeom>
          <a:ln w="12700">
            <a:miter lim="400000"/>
          </a:ln>
        </p:spPr>
      </p:pic>
      <p:pic>
        <p:nvPicPr>
          <p:cNvPr id="119" name="pasted-image.tif"/>
          <p:cNvPicPr/>
          <p:nvPr/>
        </p:nvPicPr>
        <p:blipFill>
          <a:blip r:embed="rId8">
            <a:extLst/>
          </a:blip>
          <a:stretch>
            <a:fillRect/>
          </a:stretch>
        </p:blipFill>
        <p:spPr>
          <a:xfrm>
            <a:off x="4318000" y="1841500"/>
            <a:ext cx="1968500" cy="1143000"/>
          </a:xfrm>
          <a:prstGeom prst="rect">
            <a:avLst/>
          </a:prstGeom>
          <a:ln w="12700">
            <a:miter lim="400000"/>
          </a:ln>
        </p:spPr>
      </p:pic>
      <p:pic>
        <p:nvPicPr>
          <p:cNvPr id="120" name="pasted-image.tif"/>
          <p:cNvPicPr/>
          <p:nvPr/>
        </p:nvPicPr>
        <p:blipFill>
          <a:blip r:embed="rId9">
            <a:extLst/>
          </a:blip>
          <a:stretch>
            <a:fillRect/>
          </a:stretch>
        </p:blipFill>
        <p:spPr>
          <a:xfrm>
            <a:off x="558800" y="4485961"/>
            <a:ext cx="1968500" cy="1143001"/>
          </a:xfrm>
          <a:prstGeom prst="rect">
            <a:avLst/>
          </a:prstGeom>
          <a:ln w="12700">
            <a:miter lim="400000"/>
          </a:ln>
        </p:spPr>
      </p:pic>
      <p:pic>
        <p:nvPicPr>
          <p:cNvPr id="121" name="pasted-image.tif"/>
          <p:cNvPicPr/>
          <p:nvPr/>
        </p:nvPicPr>
        <p:blipFill>
          <a:blip r:embed="rId10">
            <a:extLst/>
          </a:blip>
          <a:stretch>
            <a:fillRect/>
          </a:stretch>
        </p:blipFill>
        <p:spPr>
          <a:xfrm>
            <a:off x="6248400" y="4889500"/>
            <a:ext cx="1968500" cy="1143000"/>
          </a:xfrm>
          <a:prstGeom prst="rect">
            <a:avLst/>
          </a:prstGeom>
          <a:ln w="12700">
            <a:miter lim="400000"/>
          </a:ln>
        </p:spPr>
      </p:pic>
      <p:pic>
        <p:nvPicPr>
          <p:cNvPr id="122" name="pasted-image.tif"/>
          <p:cNvPicPr/>
          <p:nvPr/>
        </p:nvPicPr>
        <p:blipFill>
          <a:blip r:embed="rId11">
            <a:extLst/>
          </a:blip>
          <a:stretch>
            <a:fillRect/>
          </a:stretch>
        </p:blipFill>
        <p:spPr>
          <a:xfrm>
            <a:off x="6459909" y="3486376"/>
            <a:ext cx="1972802" cy="52973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 &amp; AI</a:t>
            </a:r>
          </a:p>
        </p:txBody>
      </p:sp>
      <p:sp>
        <p:nvSpPr>
          <p:cNvPr id="125" name="Shape 125"/>
          <p:cNvSpPr/>
          <p:nvPr/>
        </p:nvSpPr>
        <p:spPr>
          <a:xfrm>
            <a:off x="1485900" y="1409700"/>
            <a:ext cx="1972802" cy="4851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1">
              <a:defRPr>
                <a:uFillTx/>
              </a:defRPr>
            </a:pPr>
            <a:r>
              <a:rPr sz="2800" i="1">
                <a:solidFill>
                  <a:srgbClr val="800000"/>
                </a:solidFill>
                <a:uFill>
                  <a:solidFill>
                    <a:srgbClr val="800000"/>
                  </a:solidFill>
                </a:uFill>
                <a:latin typeface="Gill Sans"/>
                <a:ea typeface="Gill Sans"/>
                <a:cs typeface="Gill Sans"/>
                <a:sym typeface="Gill Sans"/>
              </a:rPr>
              <a:t>Customers</a:t>
            </a:r>
          </a:p>
        </p:txBody>
      </p:sp>
      <p:pic>
        <p:nvPicPr>
          <p:cNvPr id="126" name="pasted-image.tif"/>
          <p:cNvPicPr/>
          <p:nvPr/>
        </p:nvPicPr>
        <p:blipFill>
          <a:blip r:embed="rId2">
            <a:extLst/>
          </a:blip>
          <a:stretch>
            <a:fillRect/>
          </a:stretch>
        </p:blipFill>
        <p:spPr>
          <a:xfrm>
            <a:off x="3352800" y="4127103"/>
            <a:ext cx="2136685" cy="600944"/>
          </a:xfrm>
          <a:prstGeom prst="rect">
            <a:avLst/>
          </a:prstGeom>
          <a:ln w="12700">
            <a:miter lim="400000"/>
          </a:ln>
        </p:spPr>
      </p:pic>
      <p:pic>
        <p:nvPicPr>
          <p:cNvPr id="127" name="pasted-image.tif"/>
          <p:cNvPicPr/>
          <p:nvPr/>
        </p:nvPicPr>
        <p:blipFill>
          <a:blip r:embed="rId3">
            <a:extLst/>
          </a:blip>
          <a:stretch>
            <a:fillRect/>
          </a:stretch>
        </p:blipFill>
        <p:spPr>
          <a:xfrm>
            <a:off x="6045200" y="4711224"/>
            <a:ext cx="1746828" cy="1130301"/>
          </a:xfrm>
          <a:prstGeom prst="rect">
            <a:avLst/>
          </a:prstGeom>
          <a:ln w="12700">
            <a:miter lim="400000"/>
          </a:ln>
        </p:spPr>
      </p:pic>
      <p:pic>
        <p:nvPicPr>
          <p:cNvPr id="128" name="pasted-image.tif"/>
          <p:cNvPicPr/>
          <p:nvPr/>
        </p:nvPicPr>
        <p:blipFill>
          <a:blip r:embed="rId4">
            <a:extLst/>
          </a:blip>
          <a:stretch>
            <a:fillRect/>
          </a:stretch>
        </p:blipFill>
        <p:spPr>
          <a:xfrm>
            <a:off x="1879600" y="2450324"/>
            <a:ext cx="2140944" cy="485141"/>
          </a:xfrm>
          <a:prstGeom prst="rect">
            <a:avLst/>
          </a:prstGeom>
          <a:ln w="12700">
            <a:miter lim="400000"/>
          </a:ln>
        </p:spPr>
      </p:pic>
      <p:pic>
        <p:nvPicPr>
          <p:cNvPr id="129" name="pasted-image.tif"/>
          <p:cNvPicPr/>
          <p:nvPr/>
        </p:nvPicPr>
        <p:blipFill>
          <a:blip r:embed="rId5">
            <a:extLst/>
          </a:blip>
          <a:stretch>
            <a:fillRect/>
          </a:stretch>
        </p:blipFill>
        <p:spPr>
          <a:xfrm>
            <a:off x="5524500" y="2410742"/>
            <a:ext cx="1201522" cy="849746"/>
          </a:xfrm>
          <a:prstGeom prst="rect">
            <a:avLst/>
          </a:prstGeom>
          <a:ln w="12700">
            <a:miter lim="400000"/>
          </a:ln>
        </p:spPr>
      </p:pic>
      <p:pic>
        <p:nvPicPr>
          <p:cNvPr id="130" name="pasted-image.tif"/>
          <p:cNvPicPr/>
          <p:nvPr/>
        </p:nvPicPr>
        <p:blipFill>
          <a:blip r:embed="rId6">
            <a:extLst/>
          </a:blip>
          <a:stretch>
            <a:fillRect/>
          </a:stretch>
        </p:blipFill>
        <p:spPr>
          <a:xfrm>
            <a:off x="6058489" y="3777065"/>
            <a:ext cx="2267898" cy="417582"/>
          </a:xfrm>
          <a:prstGeom prst="rect">
            <a:avLst/>
          </a:prstGeom>
          <a:ln w="12700">
            <a:miter lim="400000"/>
          </a:ln>
        </p:spPr>
      </p:pic>
      <p:pic>
        <p:nvPicPr>
          <p:cNvPr id="131" name="image5.png"/>
          <p:cNvPicPr/>
          <p:nvPr/>
        </p:nvPicPr>
        <p:blipFill>
          <a:blip r:embed="rId7">
            <a:extLst/>
          </a:blip>
          <a:stretch>
            <a:fillRect/>
          </a:stretch>
        </p:blipFill>
        <p:spPr>
          <a:xfrm>
            <a:off x="1496290" y="4524061"/>
            <a:ext cx="1079501" cy="1066801"/>
          </a:xfrm>
          <a:prstGeom prst="rect">
            <a:avLst/>
          </a:prstGeom>
          <a:ln w="12700">
            <a:miter lim="400000"/>
          </a:ln>
        </p:spPr>
      </p:pic>
      <p:pic>
        <p:nvPicPr>
          <p:cNvPr id="132" name="pasted-image.png"/>
          <p:cNvPicPr/>
          <p:nvPr/>
        </p:nvPicPr>
        <p:blipFill>
          <a:blip r:embed="rId8">
            <a:extLst/>
          </a:blip>
          <a:stretch>
            <a:fillRect/>
          </a:stretch>
        </p:blipFill>
        <p:spPr>
          <a:xfrm>
            <a:off x="827017" y="3464208"/>
            <a:ext cx="6781850" cy="53111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6813352" y="1679475"/>
            <a:ext cx="1705570" cy="596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lgn="r">
              <a:defRPr>
                <a:uFillTx/>
              </a:defRPr>
            </a:pPr>
            <a:r>
              <a:rPr sz="2500">
                <a:solidFill>
                  <a:srgbClr val="8C0E1D"/>
                </a:solidFill>
                <a:uFill>
                  <a:solidFill>
                    <a:srgbClr val="8C0E1D"/>
                  </a:solidFill>
                </a:uFill>
                <a:latin typeface="Proxima Nova Extrabld"/>
                <a:ea typeface="Proxima Nova Extrabld"/>
                <a:cs typeface="Proxima Nova Extrabld"/>
                <a:sym typeface="Proxima Nova Extrabld"/>
              </a:rPr>
              <a:t>thank </a:t>
            </a:r>
            <a:r>
              <a:rPr sz="2500">
                <a:solidFill>
                  <a:srgbClr val="212321"/>
                </a:solidFill>
                <a:uFill>
                  <a:solidFill>
                    <a:srgbClr val="212321"/>
                  </a:solidFill>
                </a:uFill>
                <a:latin typeface="Proxima Nova Extrabld"/>
                <a:ea typeface="Proxima Nova Extrabld"/>
                <a:cs typeface="Proxima Nova Extrabld"/>
                <a:sym typeface="Proxima Nova Extrabld"/>
              </a:rPr>
              <a:t>you</a:t>
            </a:r>
          </a:p>
          <a:p>
            <a:pPr lvl="0" algn="r">
              <a:defRPr>
                <a:uFillTx/>
              </a:defRPr>
            </a:pPr>
            <a:r>
              <a:rPr sz="1400">
                <a:solidFill>
                  <a:srgbClr val="212321"/>
                </a:solidFill>
                <a:uFill>
                  <a:solidFill>
                    <a:srgbClr val="212321"/>
                  </a:solidFill>
                </a:uFill>
                <a:latin typeface="Proxima Nova Regular It"/>
                <a:ea typeface="Proxima Nova Regular It"/>
                <a:cs typeface="Proxima Nova Regular It"/>
                <a:sym typeface="Proxima Nova Regular It"/>
              </a:rPr>
              <a:t>for your time</a:t>
            </a:r>
          </a:p>
        </p:txBody>
      </p:sp>
      <p:pic>
        <p:nvPicPr>
          <p:cNvPr id="229" name="image22.png"/>
          <p:cNvPicPr/>
          <p:nvPr/>
        </p:nvPicPr>
        <p:blipFill>
          <a:blip r:embed="rId2">
            <a:extLst/>
          </a:blip>
          <a:stretch>
            <a:fillRect/>
          </a:stretch>
        </p:blipFill>
        <p:spPr>
          <a:xfrm>
            <a:off x="2652116" y="1692175"/>
            <a:ext cx="4063009" cy="4063009"/>
          </a:xfrm>
          <a:prstGeom prst="rect">
            <a:avLst/>
          </a:prstGeom>
          <a:ln w="12700">
            <a:miter lim="400000"/>
          </a:ln>
        </p:spPr>
      </p:pic>
    </p:spTree>
    <p:extLst>
      <p:ext uri="{BB962C8B-B14F-4D97-AF65-F5344CB8AC3E}">
        <p14:creationId xmlns:p14="http://schemas.microsoft.com/office/powerpoint/2010/main" val="393754913"/>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nvSpPr>
        <p:spPr>
          <a:xfrm>
            <a:off x="1481639" y="900545"/>
            <a:ext cx="6323087" cy="58477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r>
              <a:rPr lang="en-US" b="0" dirty="0"/>
              <a:t>Current model vs NSB model</a:t>
            </a: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nvSpPr>
        <p:spPr>
          <a:xfrm>
            <a:off x="533401" y="900545"/>
            <a:ext cx="8382000" cy="6001643"/>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3200" b="1">
                <a:latin typeface="Gill Sans"/>
                <a:ea typeface="Gill Sans"/>
                <a:cs typeface="Gill Sans"/>
                <a:sym typeface="Gill Sans"/>
              </a:defRPr>
            </a:lvl1pPr>
          </a:lstStyle>
          <a:p>
            <a:r>
              <a:rPr lang="en-US" b="0" dirty="0" smtClean="0"/>
              <a:t>Distributors – How it works with </a:t>
            </a:r>
            <a:r>
              <a:rPr lang="en-US" b="0" dirty="0" err="1" smtClean="0"/>
              <a:t>Nservicebus</a:t>
            </a:r>
            <a:endParaRPr lang="en-US" b="0" dirty="0" smtClean="0"/>
          </a:p>
          <a:p>
            <a:endParaRPr lang="en-US" b="0" dirty="0"/>
          </a:p>
          <a:p>
            <a:r>
              <a:rPr lang="en-US" b="0" dirty="0" smtClean="0"/>
              <a:t>Error Queues – Example </a:t>
            </a:r>
          </a:p>
          <a:p>
            <a:endParaRPr lang="en-US" b="0" dirty="0"/>
          </a:p>
          <a:p>
            <a:r>
              <a:rPr lang="en-US" b="0" dirty="0"/>
              <a:t>Logical </a:t>
            </a:r>
            <a:r>
              <a:rPr lang="en-US" b="0" dirty="0" smtClean="0"/>
              <a:t>endpoints vs Physical endpoints</a:t>
            </a:r>
          </a:p>
          <a:p>
            <a:endParaRPr lang="en-US" b="0" dirty="0"/>
          </a:p>
          <a:p>
            <a:r>
              <a:rPr lang="en-US" b="0" dirty="0" smtClean="0"/>
              <a:t>Logging</a:t>
            </a:r>
          </a:p>
          <a:p>
            <a:endParaRPr lang="en-US" b="0" dirty="0"/>
          </a:p>
          <a:p>
            <a:endParaRPr lang="en-US" b="0" dirty="0" smtClean="0"/>
          </a:p>
          <a:p>
            <a:endParaRPr lang="en-US" b="0" dirty="0"/>
          </a:p>
          <a:p>
            <a:endParaRPr lang="en-US" b="0" dirty="0" smtClean="0"/>
          </a:p>
          <a:p>
            <a:endParaRPr lang="en-US" b="0" dirty="0"/>
          </a:p>
        </p:txBody>
      </p:sp>
    </p:spTree>
    <p:extLst>
      <p:ext uri="{BB962C8B-B14F-4D97-AF65-F5344CB8AC3E}">
        <p14:creationId xmlns:p14="http://schemas.microsoft.com/office/powerpoint/2010/main" val="1600007934"/>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nvSpPr>
        <p:spPr>
          <a:xfrm>
            <a:off x="1481639" y="900545"/>
            <a:ext cx="6323087" cy="255454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r>
              <a:rPr lang="en-US" b="0" dirty="0" smtClean="0"/>
              <a:t>Pain Points</a:t>
            </a:r>
          </a:p>
          <a:p>
            <a:endParaRPr lang="en-US" b="0" dirty="0"/>
          </a:p>
          <a:p>
            <a:endParaRPr lang="en-US" b="0" dirty="0" smtClean="0"/>
          </a:p>
          <a:p>
            <a:endParaRPr lang="en-US" b="0" dirty="0"/>
          </a:p>
          <a:p>
            <a:endParaRPr lang="en-US" b="0" dirty="0"/>
          </a:p>
        </p:txBody>
      </p:sp>
    </p:spTree>
    <p:extLst>
      <p:ext uri="{BB962C8B-B14F-4D97-AF65-F5344CB8AC3E}">
        <p14:creationId xmlns:p14="http://schemas.microsoft.com/office/powerpoint/2010/main" val="400306081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nvSpPr>
        <p:spPr>
          <a:xfrm>
            <a:off x="1481639" y="900545"/>
            <a:ext cx="6323087" cy="255454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r>
              <a:rPr lang="en-US" b="0" dirty="0" smtClean="0"/>
              <a:t>Experiences with Other Clients</a:t>
            </a:r>
          </a:p>
          <a:p>
            <a:endParaRPr lang="en-US" b="0" dirty="0"/>
          </a:p>
          <a:p>
            <a:endParaRPr lang="en-US" b="0" dirty="0" smtClean="0"/>
          </a:p>
          <a:p>
            <a:endParaRPr lang="en-US" b="0" dirty="0"/>
          </a:p>
          <a:p>
            <a:endParaRPr lang="en-US" b="0" dirty="0"/>
          </a:p>
        </p:txBody>
      </p:sp>
    </p:spTree>
    <p:extLst>
      <p:ext uri="{BB962C8B-B14F-4D97-AF65-F5344CB8AC3E}">
        <p14:creationId xmlns:p14="http://schemas.microsoft.com/office/powerpoint/2010/main" val="652049114"/>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nvSpPr>
        <p:spPr>
          <a:xfrm>
            <a:off x="1481639" y="900545"/>
            <a:ext cx="7281361" cy="4031873"/>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3200" b="1">
                <a:latin typeface="Gill Sans"/>
                <a:ea typeface="Gill Sans"/>
                <a:cs typeface="Gill Sans"/>
                <a:sym typeface="Gill Sans"/>
              </a:defRPr>
            </a:lvl1pPr>
          </a:lstStyle>
          <a:p>
            <a:r>
              <a:rPr lang="en-US" b="0" dirty="0" smtClean="0"/>
              <a:t>Monitoring Queues</a:t>
            </a:r>
          </a:p>
          <a:p>
            <a:endParaRPr lang="en-US" b="0" dirty="0"/>
          </a:p>
          <a:p>
            <a:r>
              <a:rPr lang="en-US" b="0" dirty="0" smtClean="0"/>
              <a:t>Alerts with </a:t>
            </a:r>
            <a:r>
              <a:rPr lang="en-US" b="0" dirty="0" err="1" smtClean="0"/>
              <a:t>Splunk</a:t>
            </a:r>
            <a:r>
              <a:rPr lang="en-US" b="0" dirty="0" smtClean="0"/>
              <a:t> integrating into it</a:t>
            </a:r>
          </a:p>
          <a:p>
            <a:endParaRPr lang="en-US" b="0" dirty="0" smtClean="0"/>
          </a:p>
          <a:p>
            <a:endParaRPr lang="en-US" b="0" dirty="0"/>
          </a:p>
          <a:p>
            <a:endParaRPr lang="en-US" b="0" dirty="0" smtClean="0"/>
          </a:p>
          <a:p>
            <a:endParaRPr lang="en-US" b="0" dirty="0"/>
          </a:p>
          <a:p>
            <a:endParaRPr lang="en-US" b="0" dirty="0"/>
          </a:p>
        </p:txBody>
      </p:sp>
    </p:spTree>
    <p:extLst>
      <p:ext uri="{BB962C8B-B14F-4D97-AF65-F5344CB8AC3E}">
        <p14:creationId xmlns:p14="http://schemas.microsoft.com/office/powerpoint/2010/main" val="310524092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p:nvPr/>
        </p:nvSpPr>
        <p:spPr>
          <a:xfrm>
            <a:off x="963047" y="2159000"/>
            <a:ext cx="6567729" cy="260604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457200" lvl="0" indent="-457200">
              <a:buSzPct val="100000"/>
              <a:buFont typeface="Arial"/>
              <a:buChar char="•"/>
              <a:defRPr>
                <a:uFillTx/>
              </a:defRPr>
            </a:pPr>
            <a:r>
              <a:rPr sz="2400" dirty="0">
                <a:uFill>
                  <a:solidFill/>
                </a:uFill>
                <a:latin typeface="Avenir Book"/>
                <a:ea typeface="Avenir Book"/>
                <a:cs typeface="Avenir Book"/>
                <a:sym typeface="Avenir Book"/>
              </a:rPr>
              <a:t>Developed by Udi </a:t>
            </a:r>
            <a:r>
              <a:rPr sz="2400" dirty="0" err="1">
                <a:uFill>
                  <a:solidFill/>
                </a:uFill>
                <a:latin typeface="Avenir Book"/>
                <a:ea typeface="Avenir Book"/>
                <a:cs typeface="Avenir Book"/>
                <a:sym typeface="Avenir Book"/>
              </a:rPr>
              <a:t>Dahan</a:t>
            </a:r>
            <a:r>
              <a:rPr sz="2400" dirty="0">
                <a:uFill>
                  <a:solidFill/>
                </a:uFill>
                <a:latin typeface="Avenir Book"/>
                <a:ea typeface="Avenir Book"/>
                <a:cs typeface="Avenir Book"/>
                <a:sym typeface="Avenir Book"/>
              </a:rPr>
              <a:t>, 2006</a:t>
            </a:r>
          </a:p>
          <a:p>
            <a:pPr marL="457200" lvl="0" indent="-457200">
              <a:buSzPct val="100000"/>
              <a:buFont typeface="Arial"/>
              <a:buChar char="•"/>
              <a:defRPr>
                <a:uFillTx/>
              </a:defRPr>
            </a:pPr>
            <a:r>
              <a:rPr sz="2400" dirty="0">
                <a:uFill>
                  <a:solidFill/>
                </a:uFill>
                <a:latin typeface="Avenir Book"/>
                <a:ea typeface="Avenir Book"/>
                <a:cs typeface="Avenir Book"/>
                <a:sym typeface="Avenir Book"/>
              </a:rPr>
              <a:t>Grew out of work in the Aerospace sector</a:t>
            </a:r>
          </a:p>
          <a:p>
            <a:pPr marL="457200" lvl="0" indent="-457200">
              <a:buSzPct val="100000"/>
              <a:buFont typeface="Arial"/>
              <a:buChar char="•"/>
              <a:defRPr>
                <a:uFillTx/>
              </a:defRPr>
            </a:pPr>
            <a:r>
              <a:rPr sz="2400" dirty="0">
                <a:uFill>
                  <a:solidFill/>
                </a:uFill>
                <a:latin typeface="Avenir Book"/>
                <a:ea typeface="Avenir Book"/>
                <a:cs typeface="Avenir Book"/>
                <a:sym typeface="Avenir Book"/>
              </a:rPr>
              <a:t>Intended to make messaging easier, durable</a:t>
            </a:r>
          </a:p>
          <a:p>
            <a:pPr marL="457200" lvl="0" indent="-457200">
              <a:buSzPct val="100000"/>
              <a:buFont typeface="Arial"/>
              <a:buChar char="•"/>
              <a:defRPr>
                <a:uFillTx/>
              </a:defRPr>
            </a:pPr>
            <a:r>
              <a:rPr sz="2400" dirty="0">
                <a:uFill>
                  <a:solidFill/>
                </a:uFill>
                <a:latin typeface="Avenir Book"/>
                <a:ea typeface="Avenir Book"/>
                <a:cs typeface="Avenir Book"/>
                <a:sym typeface="Avenir Book"/>
              </a:rPr>
              <a:t>Particular Software – mature offering</a:t>
            </a:r>
          </a:p>
          <a:p>
            <a:pPr lvl="0">
              <a:defRPr>
                <a:uFillTx/>
              </a:defRPr>
            </a:pPr>
            <a:endParaRPr sz="2400" dirty="0">
              <a:uFill>
                <a:solidFill/>
              </a:uFill>
              <a:latin typeface="Avenir Book"/>
              <a:ea typeface="Avenir Book"/>
              <a:cs typeface="Avenir Book"/>
              <a:sym typeface="Avenir Book"/>
            </a:endParaRPr>
          </a:p>
        </p:txBody>
      </p:sp>
      <p:sp>
        <p:nvSpPr>
          <p:cNvPr id="102" name="Shape 102"/>
          <p:cNvSpPr/>
          <p:nvPr/>
        </p:nvSpPr>
        <p:spPr>
          <a:xfrm>
            <a:off x="1481639" y="900545"/>
            <a:ext cx="6323087" cy="5740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pic>
        <p:nvPicPr>
          <p:cNvPr id="103" name="image9.png"/>
          <p:cNvPicPr/>
          <p:nvPr/>
        </p:nvPicPr>
        <p:blipFill>
          <a:blip r:embed="rId2">
            <a:extLst/>
          </a:blip>
          <a:stretch>
            <a:fillRect/>
          </a:stretch>
        </p:blipFill>
        <p:spPr>
          <a:xfrm>
            <a:off x="3288624" y="5192755"/>
            <a:ext cx="2344883" cy="466235"/>
          </a:xfrm>
          <a:prstGeom prst="rect">
            <a:avLst/>
          </a:prstGeom>
          <a:ln w="12700">
            <a:miter lim="400000"/>
          </a:ln>
          <a:effectLst>
            <a:outerShdw blurRad="292100" dist="139700" dir="2700000" rotWithShape="0">
              <a:srgbClr val="333333">
                <a:alpha val="64999"/>
              </a:srgbClr>
            </a:outerShdw>
          </a:effectLst>
        </p:spPr>
      </p:pic>
      <p:pic>
        <p:nvPicPr>
          <p:cNvPr id="104" name="image10.png"/>
          <p:cNvPicPr/>
          <p:nvPr/>
        </p:nvPicPr>
        <p:blipFill>
          <a:blip r:embed="rId3">
            <a:extLst/>
          </a:blip>
          <a:stretch>
            <a:fillRect/>
          </a:stretch>
        </p:blipFill>
        <p:spPr>
          <a:xfrm>
            <a:off x="6042352" y="5192755"/>
            <a:ext cx="2309767" cy="453705"/>
          </a:xfrm>
          <a:prstGeom prst="rect">
            <a:avLst/>
          </a:prstGeom>
          <a:ln w="12700">
            <a:miter lim="400000"/>
          </a:ln>
          <a:effectLst>
            <a:outerShdw blurRad="292100" dist="139700" dir="2700000" rotWithShape="0">
              <a:srgbClr val="333333">
                <a:alpha val="64999"/>
              </a:srgbClr>
            </a:outerShdw>
          </a:effectLst>
        </p:spPr>
      </p:pic>
      <p:pic>
        <p:nvPicPr>
          <p:cNvPr id="105" name="image11.png"/>
          <p:cNvPicPr/>
          <p:nvPr/>
        </p:nvPicPr>
        <p:blipFill>
          <a:blip r:embed="rId4">
            <a:extLst/>
          </a:blip>
          <a:stretch>
            <a:fillRect/>
          </a:stretch>
        </p:blipFill>
        <p:spPr>
          <a:xfrm>
            <a:off x="664535" y="5192755"/>
            <a:ext cx="2093524" cy="453705"/>
          </a:xfrm>
          <a:prstGeom prst="rect">
            <a:avLst/>
          </a:prstGeom>
          <a:ln w="12700">
            <a:miter lim="400000"/>
          </a:ln>
          <a:effectLst>
            <a:outerShdw blurRad="292100" dist="139700" dir="2700000" rotWithShape="0">
              <a:srgbClr val="333333">
                <a:alpha val="64999"/>
              </a:srgbClr>
            </a:outerShdw>
          </a:effectLst>
        </p:spPr>
      </p:pic>
      <p:pic>
        <p:nvPicPr>
          <p:cNvPr id="106" name="image12.png"/>
          <p:cNvPicPr/>
          <p:nvPr/>
        </p:nvPicPr>
        <p:blipFill>
          <a:blip r:embed="rId5">
            <a:extLst/>
          </a:blip>
          <a:srcRect l="67943" t="39983" b="24004"/>
          <a:stretch>
            <a:fillRect/>
          </a:stretch>
        </p:blipFill>
        <p:spPr>
          <a:xfrm>
            <a:off x="3103782" y="3956379"/>
            <a:ext cx="2377096" cy="748394"/>
          </a:xfrm>
          <a:prstGeom prst="rect">
            <a:avLst/>
          </a:prstGeom>
          <a:ln w="12700">
            <a:miter lim="400000"/>
          </a:ln>
          <a:effectLst>
            <a:outerShdw blurRad="292100" dist="139700" dir="2700000" rotWithShape="0">
              <a:srgbClr val="333333">
                <a:alpha val="64999"/>
              </a:srgbClr>
            </a:outerShdw>
          </a:effectLst>
        </p:spPr>
      </p:pic>
      <p:sp>
        <p:nvSpPr>
          <p:cNvPr id="107" name="Shape 107"/>
          <p:cNvSpPr/>
          <p:nvPr/>
        </p:nvSpPr>
        <p:spPr>
          <a:xfrm>
            <a:off x="1774427" y="5781666"/>
            <a:ext cx="1121010" cy="26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i="1">
                <a:latin typeface="Gill Sans"/>
                <a:ea typeface="Gill Sans"/>
                <a:cs typeface="Gill Sans"/>
                <a:sym typeface="Gill Sans"/>
              </a:defRPr>
            </a:lvl1pPr>
          </a:lstStyle>
          <a:p>
            <a:pPr lvl="0">
              <a:defRPr sz="1800" i="0">
                <a:uFillTx/>
              </a:defRPr>
            </a:pPr>
            <a:r>
              <a:rPr sz="1200" i="1">
                <a:uFill>
                  <a:solidFill/>
                </a:uFill>
              </a:rPr>
              <a:t>SLA Management</a:t>
            </a:r>
          </a:p>
        </p:txBody>
      </p:sp>
      <p:sp>
        <p:nvSpPr>
          <p:cNvPr id="108" name="Shape 108"/>
          <p:cNvSpPr/>
          <p:nvPr/>
        </p:nvSpPr>
        <p:spPr>
          <a:xfrm>
            <a:off x="4809316" y="5746732"/>
            <a:ext cx="712476" cy="26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i="1">
                <a:latin typeface="Gill Sans"/>
                <a:ea typeface="Gill Sans"/>
                <a:cs typeface="Gill Sans"/>
                <a:sym typeface="Gill Sans"/>
              </a:defRPr>
            </a:lvl1pPr>
          </a:lstStyle>
          <a:p>
            <a:pPr lvl="0">
              <a:defRPr sz="1800" i="0">
                <a:uFillTx/>
              </a:defRPr>
            </a:pPr>
            <a:r>
              <a:rPr sz="1200" i="1">
                <a:uFill>
                  <a:solidFill/>
                </a:uFill>
              </a:rPr>
              <a:t>monitoring</a:t>
            </a:r>
          </a:p>
        </p:txBody>
      </p:sp>
      <p:sp>
        <p:nvSpPr>
          <p:cNvPr id="109" name="Shape 109"/>
          <p:cNvSpPr/>
          <p:nvPr/>
        </p:nvSpPr>
        <p:spPr>
          <a:xfrm>
            <a:off x="7527929" y="5732236"/>
            <a:ext cx="726094" cy="269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200" i="1">
                <a:latin typeface="Gill Sans"/>
                <a:ea typeface="Gill Sans"/>
                <a:cs typeface="Gill Sans"/>
                <a:sym typeface="Gill Sans"/>
              </a:defRPr>
            </a:lvl1pPr>
          </a:lstStyle>
          <a:p>
            <a:pPr lvl="0">
              <a:defRPr sz="1800" i="0">
                <a:uFillTx/>
              </a:defRPr>
            </a:pPr>
            <a:r>
              <a:rPr sz="1200" i="1">
                <a:uFill>
                  <a:solidFill/>
                </a:uFill>
              </a:rPr>
              <a:t>Visual SOA</a:t>
            </a:r>
          </a:p>
        </p:txBody>
      </p:sp>
    </p:spTree>
    <p:extLst>
      <p:ext uri="{BB962C8B-B14F-4D97-AF65-F5344CB8AC3E}">
        <p14:creationId xmlns:p14="http://schemas.microsoft.com/office/powerpoint/2010/main" val="2692219172"/>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p:nvPr/>
        </p:nvSpPr>
        <p:spPr>
          <a:xfrm>
            <a:off x="1481639" y="900545"/>
            <a:ext cx="7281361" cy="50167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3200" b="1">
                <a:latin typeface="Gill Sans"/>
                <a:ea typeface="Gill Sans"/>
                <a:cs typeface="Gill Sans"/>
                <a:sym typeface="Gill Sans"/>
              </a:defRPr>
            </a:lvl1pPr>
          </a:lstStyle>
          <a:p>
            <a:r>
              <a:rPr lang="en-US" b="0" dirty="0" err="1" smtClean="0"/>
              <a:t>ServicePulse</a:t>
            </a:r>
            <a:endParaRPr lang="en-US" b="0" dirty="0" smtClean="0"/>
          </a:p>
          <a:p>
            <a:endParaRPr lang="en-US" b="0" dirty="0"/>
          </a:p>
          <a:p>
            <a:r>
              <a:rPr lang="en-US" b="0" dirty="0" err="1" smtClean="0"/>
              <a:t>ServicePulse</a:t>
            </a:r>
            <a:r>
              <a:rPr lang="en-US" b="0" dirty="0" smtClean="0"/>
              <a:t> Web</a:t>
            </a:r>
          </a:p>
          <a:p>
            <a:endParaRPr lang="en-US" b="0" dirty="0"/>
          </a:p>
          <a:p>
            <a:endParaRPr lang="en-US" b="0" dirty="0" smtClean="0"/>
          </a:p>
          <a:p>
            <a:endParaRPr lang="en-US" b="0" dirty="0" smtClean="0"/>
          </a:p>
          <a:p>
            <a:endParaRPr lang="en-US" b="0" dirty="0"/>
          </a:p>
          <a:p>
            <a:endParaRPr lang="en-US" b="0" dirty="0" smtClean="0"/>
          </a:p>
          <a:p>
            <a:endParaRPr lang="en-US" b="0" dirty="0"/>
          </a:p>
          <a:p>
            <a:endParaRPr lang="en-US" b="0" dirty="0"/>
          </a:p>
        </p:txBody>
      </p:sp>
    </p:spTree>
    <p:extLst>
      <p:ext uri="{BB962C8B-B14F-4D97-AF65-F5344CB8AC3E}">
        <p14:creationId xmlns:p14="http://schemas.microsoft.com/office/powerpoint/2010/main" val="590451155"/>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51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4" name="Text Box 3"/>
          <p:cNvSpPr txBox="1">
            <a:spLocks noChangeArrowheads="1"/>
          </p:cNvSpPr>
          <p:nvPr/>
        </p:nvSpPr>
        <p:spPr bwMode="auto">
          <a:xfrm>
            <a:off x="3317760" y="6323704"/>
            <a:ext cx="5598720" cy="344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ServiceInsight for NServiceBus</a:t>
            </a:r>
          </a:p>
        </p:txBody>
      </p:sp>
      <p:sp>
        <p:nvSpPr>
          <p:cNvPr id="5125" name="Text Box 4"/>
          <p:cNvSpPr txBox="1">
            <a:spLocks noChangeArrowheads="1"/>
          </p:cNvSpPr>
          <p:nvPr/>
        </p:nvSpPr>
        <p:spPr bwMode="auto">
          <a:xfrm>
            <a:off x="0" y="802165"/>
            <a:ext cx="9113760" cy="4268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marL="161925" indent="-161925">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marL="377825" indent="-161925">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marL="1323975" indent="-342900">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marL="1657350" indent="-285750">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ctr" eaLnBrk="1">
              <a:lnSpc>
                <a:spcPct val="106000"/>
              </a:lnSpc>
              <a:spcAft>
                <a:spcPct val="0"/>
              </a:spcAft>
            </a:pPr>
            <a:r>
              <a:rPr lang="en-US" altLang="en-US" sz="2500">
                <a:latin typeface="Dosis SemiBold" pitchFamily="32" charset="0"/>
              </a:rPr>
              <a:t>End-to-end Operational Monitoring</a:t>
            </a:r>
          </a:p>
          <a:p>
            <a:pPr algn="ctr" eaLnBrk="1">
              <a:lnSpc>
                <a:spcPct val="106000"/>
              </a:lnSpc>
              <a:spcAft>
                <a:spcPct val="0"/>
              </a:spcAft>
            </a:pPr>
            <a:r>
              <a:rPr lang="en-US" altLang="en-US" sz="2500">
                <a:latin typeface="Dosis SemiBold" pitchFamily="32" charset="0"/>
              </a:rPr>
              <a:t>for Distributed Applications</a:t>
            </a:r>
            <a:endParaRPr lang="en-US" altLang="en-US" sz="1800" b="1">
              <a:latin typeface="Lato Light" pitchFamily="32" charset="0"/>
            </a:endParaRPr>
          </a:p>
          <a:p>
            <a:pPr lvl="2" eaLnBrk="1">
              <a:lnSpc>
                <a:spcPct val="150000"/>
              </a:lnSpc>
              <a:spcAft>
                <a:spcPct val="0"/>
              </a:spcAft>
              <a:buSzPct val="45000"/>
              <a:buFont typeface="Wingdings" charset="2"/>
              <a:buChar char="§"/>
            </a:pPr>
            <a:r>
              <a:rPr lang="en-US" altLang="en-US" sz="1800" b="1">
                <a:latin typeface="Lato Light" pitchFamily="32" charset="0"/>
              </a:rPr>
              <a:t>Highlighted Features:</a:t>
            </a:r>
          </a:p>
          <a:p>
            <a:pPr lvl="3" eaLnBrk="1">
              <a:lnSpc>
                <a:spcPct val="150000"/>
              </a:lnSpc>
              <a:spcAft>
                <a:spcPct val="0"/>
              </a:spcAft>
              <a:buSzPct val="70000"/>
              <a:buFont typeface="Wingdings" charset="2"/>
              <a:buChar char="§"/>
            </a:pPr>
            <a:r>
              <a:rPr lang="en-US" altLang="en-US" sz="1600">
                <a:latin typeface="Lato Light" pitchFamily="32" charset="0"/>
              </a:rPr>
              <a:t>Endpoint heartbeat monitoring</a:t>
            </a:r>
          </a:p>
          <a:p>
            <a:pPr lvl="3" eaLnBrk="1">
              <a:lnSpc>
                <a:spcPct val="150000"/>
              </a:lnSpc>
              <a:spcAft>
                <a:spcPct val="0"/>
              </a:spcAft>
              <a:buSzPct val="70000"/>
              <a:buFont typeface="Wingdings" charset="2"/>
              <a:buChar char="§"/>
            </a:pPr>
            <a:r>
              <a:rPr lang="en-US" altLang="en-US" sz="1600">
                <a:latin typeface="Lato Light" pitchFamily="32" charset="0"/>
              </a:rPr>
              <a:t>Failed messages detection and management (retry, details)</a:t>
            </a:r>
          </a:p>
          <a:p>
            <a:pPr lvl="3" eaLnBrk="1">
              <a:lnSpc>
                <a:spcPct val="150000"/>
              </a:lnSpc>
              <a:spcAft>
                <a:spcPct val="0"/>
              </a:spcAft>
              <a:buSzPct val="70000"/>
              <a:buFont typeface="Wingdings" charset="2"/>
              <a:buChar char="§"/>
            </a:pPr>
            <a:r>
              <a:rPr lang="en-US" altLang="en-US" sz="1600">
                <a:latin typeface="Lato Light" pitchFamily="32" charset="0"/>
              </a:rPr>
              <a:t>Extensible Custom Checks</a:t>
            </a:r>
          </a:p>
          <a:p>
            <a:pPr lvl="3" eaLnBrk="1">
              <a:lnSpc>
                <a:spcPct val="150000"/>
              </a:lnSpc>
              <a:spcAft>
                <a:spcPct val="0"/>
              </a:spcAft>
              <a:buSzPct val="70000"/>
              <a:buFont typeface="Wingdings" charset="2"/>
              <a:buChar char="§"/>
            </a:pPr>
            <a:r>
              <a:rPr lang="en-US" altLang="en-US" sz="1600">
                <a:latin typeface="Lato Light" pitchFamily="32" charset="0"/>
              </a:rPr>
              <a:t>Process SLA definition, monitoring and alerting</a:t>
            </a:r>
          </a:p>
          <a:p>
            <a:pPr lvl="3" eaLnBrk="1">
              <a:lnSpc>
                <a:spcPct val="150000"/>
              </a:lnSpc>
              <a:spcAft>
                <a:spcPct val="0"/>
              </a:spcAft>
              <a:buSzPct val="70000"/>
              <a:buFont typeface="Wingdings" charset="2"/>
              <a:buChar char="§"/>
            </a:pPr>
            <a:r>
              <a:rPr lang="en-US" altLang="en-US" sz="1600">
                <a:latin typeface="Lato Light" pitchFamily="32" charset="0"/>
              </a:rPr>
              <a:t>SLR indications and trends</a:t>
            </a:r>
          </a:p>
          <a:p>
            <a:pPr lvl="3" eaLnBrk="1">
              <a:lnSpc>
                <a:spcPct val="150000"/>
              </a:lnSpc>
              <a:spcAft>
                <a:spcPct val="0"/>
              </a:spcAft>
              <a:buSzPct val="70000"/>
              <a:buFont typeface="Wingdings" charset="2"/>
              <a:buChar char="§"/>
            </a:pPr>
            <a:r>
              <a:rPr lang="en-US" altLang="en-US" sz="1600">
                <a:latin typeface="Lato Light" pitchFamily="32" charset="0"/>
              </a:rPr>
              <a:t>Endpoint restarts and configuration changes detection</a:t>
            </a:r>
          </a:p>
          <a:p>
            <a:pPr lvl="3" eaLnBrk="1">
              <a:lnSpc>
                <a:spcPct val="150000"/>
              </a:lnSpc>
              <a:spcAft>
                <a:spcPct val="0"/>
              </a:spcAft>
              <a:buSzPct val="70000"/>
              <a:buFont typeface="Wingdings" charset="2"/>
              <a:buChar char="§"/>
            </a:pPr>
            <a:r>
              <a:rPr lang="en-US" altLang="en-US" sz="1600">
                <a:latin typeface="Lato Light" pitchFamily="32" charset="0"/>
              </a:rPr>
              <a:t>Performance Counters: OOTB Endpoint-level and centralized monitoring</a:t>
            </a:r>
            <a:endParaRPr lang="en-US" altLang="en-US" sz="1600" u="sng">
              <a:latin typeface="Lato Light" pitchFamily="32" charset="0"/>
            </a:endParaRPr>
          </a:p>
          <a:p>
            <a:pPr lvl="3" eaLnBrk="1">
              <a:lnSpc>
                <a:spcPct val="150000"/>
              </a:lnSpc>
              <a:spcAft>
                <a:spcPct val="0"/>
              </a:spcAft>
              <a:buSzPct val="70000"/>
              <a:buFont typeface="Wingdings" charset="2"/>
              <a:buChar char="§"/>
            </a:pPr>
            <a:r>
              <a:rPr lang="en-US" altLang="en-US" sz="1600" u="sng">
                <a:latin typeface="Lato Light" pitchFamily="32" charset="0"/>
              </a:rPr>
              <a:t>ServicePulse Web</a:t>
            </a:r>
            <a:r>
              <a:rPr lang="en-US" altLang="en-US" sz="1600">
                <a:latin typeface="Lato Light" pitchFamily="32" charset="0"/>
              </a:rPr>
              <a:t>: Lightweight standalone &amp; dynamic web app </a:t>
            </a:r>
          </a:p>
          <a:p>
            <a:pPr lvl="3" eaLnBrk="1">
              <a:lnSpc>
                <a:spcPct val="150000"/>
              </a:lnSpc>
              <a:spcAft>
                <a:spcPct val="0"/>
              </a:spcAft>
              <a:buSzPct val="70000"/>
              <a:buFont typeface="Wingdings" charset="2"/>
              <a:buChar char="§"/>
            </a:pPr>
            <a:r>
              <a:rPr lang="en-US" altLang="en-US" sz="1600" u="sng">
                <a:latin typeface="Lato Light" pitchFamily="32" charset="0"/>
              </a:rPr>
              <a:t>ServicePulse Plugin</a:t>
            </a:r>
            <a:r>
              <a:rPr lang="en-US" altLang="en-US" sz="1600">
                <a:latin typeface="Lato Light" pitchFamily="32" charset="0"/>
              </a:rPr>
              <a:t>: Integrate ServicePulse with leading Operations suites</a:t>
            </a:r>
            <a:endParaRPr lang="en-US" altLang="en-US" sz="1600" b="1">
              <a:latin typeface="Lato Light" pitchFamily="32" charset="0"/>
            </a:endParaRPr>
          </a:p>
        </p:txBody>
      </p:sp>
      <p:sp>
        <p:nvSpPr>
          <p:cNvPr id="5126" name="Rectangle 5"/>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51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8" name="Rectangle 7"/>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512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30" name="Text Box 10"/>
          <p:cNvSpPr txBox="1">
            <a:spLocks noChangeArrowheads="1"/>
          </p:cNvSpPr>
          <p:nvPr/>
        </p:nvSpPr>
        <p:spPr bwMode="auto">
          <a:xfrm>
            <a:off x="829440" y="6325144"/>
            <a:ext cx="8087040" cy="344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ServicePulse for NServiceBus</a:t>
            </a:r>
          </a:p>
        </p:txBody>
      </p:sp>
      <p:pic>
        <p:nvPicPr>
          <p:cNvPr id="5131"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2961" y="0"/>
            <a:ext cx="2260800" cy="48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91767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71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2" name="Text Box 3"/>
          <p:cNvSpPr txBox="1">
            <a:spLocks noChangeArrowheads="1"/>
          </p:cNvSpPr>
          <p:nvPr/>
        </p:nvSpPr>
        <p:spPr bwMode="auto">
          <a:xfrm>
            <a:off x="3317760" y="6323704"/>
            <a:ext cx="5598720" cy="344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ServiceInsight for NServiceBus</a:t>
            </a:r>
          </a:p>
        </p:txBody>
      </p:sp>
      <p:sp>
        <p:nvSpPr>
          <p:cNvPr id="7173" name="Text Box 4"/>
          <p:cNvSpPr txBox="1">
            <a:spLocks noChangeArrowheads="1"/>
          </p:cNvSpPr>
          <p:nvPr/>
        </p:nvSpPr>
        <p:spPr bwMode="auto">
          <a:xfrm>
            <a:off x="-2880" y="95050"/>
            <a:ext cx="3893760" cy="48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marL="161925" indent="-161925">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marL="377825" indent="-161925">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ctr" eaLnBrk="1">
              <a:lnSpc>
                <a:spcPct val="106000"/>
              </a:lnSpc>
              <a:spcAft>
                <a:spcPct val="0"/>
              </a:spcAft>
            </a:pPr>
            <a:r>
              <a:rPr lang="en-US" altLang="en-US" sz="2500">
                <a:latin typeface="Dosis SemiBold" pitchFamily="32" charset="0"/>
              </a:rPr>
              <a:t>Architecture Overview</a:t>
            </a:r>
            <a:endParaRPr lang="en-US" altLang="en-US" sz="1600" b="1">
              <a:latin typeface="Lato Light" pitchFamily="32" charset="0"/>
            </a:endParaRPr>
          </a:p>
        </p:txBody>
      </p:sp>
      <p:sp>
        <p:nvSpPr>
          <p:cNvPr id="7174" name="Rectangle 5"/>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717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6" name="Rectangle 7"/>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717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8" name="Text Box 10"/>
          <p:cNvSpPr txBox="1">
            <a:spLocks noChangeArrowheads="1"/>
          </p:cNvSpPr>
          <p:nvPr/>
        </p:nvSpPr>
        <p:spPr bwMode="auto">
          <a:xfrm>
            <a:off x="829440" y="6325144"/>
            <a:ext cx="8087040" cy="344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ServicePulse for NServiceBus</a:t>
            </a:r>
          </a:p>
        </p:txBody>
      </p:sp>
      <p:pic>
        <p:nvPicPr>
          <p:cNvPr id="717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2961" y="0"/>
            <a:ext cx="2260800" cy="48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80" name="Group 6"/>
          <p:cNvGrpSpPr>
            <a:grpSpLocks/>
          </p:cNvGrpSpPr>
          <p:nvPr/>
        </p:nvGrpSpPr>
        <p:grpSpPr bwMode="auto">
          <a:xfrm>
            <a:off x="7405920" y="2392091"/>
            <a:ext cx="1036800" cy="483891"/>
            <a:chOff x="3440112" y="3322637"/>
            <a:chExt cx="1143000" cy="533400"/>
          </a:xfrm>
        </p:grpSpPr>
        <p:grpSp>
          <p:nvGrpSpPr>
            <p:cNvPr id="7228" name="Group 4"/>
            <p:cNvGrpSpPr>
              <a:grpSpLocks/>
            </p:cNvGrpSpPr>
            <p:nvPr/>
          </p:nvGrpSpPr>
          <p:grpSpPr bwMode="auto">
            <a:xfrm>
              <a:off x="3440112" y="3322637"/>
              <a:ext cx="1143000" cy="533400"/>
              <a:chOff x="3440112" y="3322637"/>
              <a:chExt cx="1295400" cy="800100"/>
            </a:xfrm>
          </p:grpSpPr>
          <p:sp>
            <p:nvSpPr>
              <p:cNvPr id="4" name="Rectangle 3"/>
              <p:cNvSpPr/>
              <p:nvPr/>
            </p:nvSpPr>
            <p:spPr bwMode="auto">
              <a:xfrm>
                <a:off x="3657811" y="3322637"/>
                <a:ext cx="1077701"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15" name="Rectangle 14"/>
              <p:cNvSpPr/>
              <p:nvPr/>
            </p:nvSpPr>
            <p:spPr bwMode="auto">
              <a:xfrm>
                <a:off x="3440112" y="3525043"/>
                <a:ext cx="345440"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6" name="TextBox 5"/>
            <p:cNvSpPr txBox="1"/>
            <p:nvPr/>
          </p:nvSpPr>
          <p:spPr>
            <a:xfrm>
              <a:off x="3759200" y="3441699"/>
              <a:ext cx="818567"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7181" name="Group 18"/>
          <p:cNvGrpSpPr>
            <a:grpSpLocks/>
          </p:cNvGrpSpPr>
          <p:nvPr/>
        </p:nvGrpSpPr>
        <p:grpSpPr bwMode="auto">
          <a:xfrm>
            <a:off x="7544160" y="2530346"/>
            <a:ext cx="1036800" cy="483891"/>
            <a:chOff x="3440112" y="3322637"/>
            <a:chExt cx="1143000" cy="533400"/>
          </a:xfrm>
        </p:grpSpPr>
        <p:grpSp>
          <p:nvGrpSpPr>
            <p:cNvPr id="7224" name="Group 19"/>
            <p:cNvGrpSpPr>
              <a:grpSpLocks/>
            </p:cNvGrpSpPr>
            <p:nvPr/>
          </p:nvGrpSpPr>
          <p:grpSpPr bwMode="auto">
            <a:xfrm>
              <a:off x="3440112" y="3322637"/>
              <a:ext cx="1143000" cy="533400"/>
              <a:chOff x="3440112" y="3322637"/>
              <a:chExt cx="1295400" cy="800100"/>
            </a:xfrm>
          </p:grpSpPr>
          <p:sp>
            <p:nvSpPr>
              <p:cNvPr id="22" name="Rectangle 21"/>
              <p:cNvSpPr/>
              <p:nvPr/>
            </p:nvSpPr>
            <p:spPr bwMode="auto">
              <a:xfrm>
                <a:off x="3657811" y="3322637"/>
                <a:ext cx="1077701"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3" name="Rectangle 22"/>
              <p:cNvSpPr/>
              <p:nvPr/>
            </p:nvSpPr>
            <p:spPr bwMode="auto">
              <a:xfrm>
                <a:off x="3440112" y="3525043"/>
                <a:ext cx="345440"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1" name="TextBox 20"/>
            <p:cNvSpPr txBox="1"/>
            <p:nvPr/>
          </p:nvSpPr>
          <p:spPr>
            <a:xfrm>
              <a:off x="3759199" y="3441699"/>
              <a:ext cx="818567"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7182" name="Group 23"/>
          <p:cNvGrpSpPr>
            <a:grpSpLocks/>
          </p:cNvGrpSpPr>
          <p:nvPr/>
        </p:nvGrpSpPr>
        <p:grpSpPr bwMode="auto">
          <a:xfrm>
            <a:off x="7682400" y="2668601"/>
            <a:ext cx="1036800" cy="483891"/>
            <a:chOff x="3440112" y="3322637"/>
            <a:chExt cx="1143000" cy="533400"/>
          </a:xfrm>
        </p:grpSpPr>
        <p:grpSp>
          <p:nvGrpSpPr>
            <p:cNvPr id="7220" name="Group 24"/>
            <p:cNvGrpSpPr>
              <a:grpSpLocks/>
            </p:cNvGrpSpPr>
            <p:nvPr/>
          </p:nvGrpSpPr>
          <p:grpSpPr bwMode="auto">
            <a:xfrm>
              <a:off x="3440112" y="3322637"/>
              <a:ext cx="1143000" cy="533400"/>
              <a:chOff x="3440112" y="3322637"/>
              <a:chExt cx="1295400" cy="800100"/>
            </a:xfrm>
          </p:grpSpPr>
          <p:sp>
            <p:nvSpPr>
              <p:cNvPr id="27" name="Rectangle 26"/>
              <p:cNvSpPr/>
              <p:nvPr/>
            </p:nvSpPr>
            <p:spPr bwMode="auto">
              <a:xfrm>
                <a:off x="3657811" y="3322637"/>
                <a:ext cx="1077701"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8" name="Rectangle 27"/>
              <p:cNvSpPr/>
              <p:nvPr/>
            </p:nvSpPr>
            <p:spPr bwMode="auto">
              <a:xfrm>
                <a:off x="3440112" y="3525043"/>
                <a:ext cx="345440"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6" name="TextBox 25"/>
            <p:cNvSpPr txBox="1"/>
            <p:nvPr/>
          </p:nvSpPr>
          <p:spPr>
            <a:xfrm>
              <a:off x="3759199" y="3441699"/>
              <a:ext cx="818567"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7183" name="Group 28"/>
          <p:cNvGrpSpPr>
            <a:grpSpLocks/>
          </p:cNvGrpSpPr>
          <p:nvPr/>
        </p:nvGrpSpPr>
        <p:grpSpPr bwMode="auto">
          <a:xfrm>
            <a:off x="7820640" y="2806855"/>
            <a:ext cx="1036800" cy="483891"/>
            <a:chOff x="3440112" y="3322637"/>
            <a:chExt cx="1143000" cy="533400"/>
          </a:xfrm>
        </p:grpSpPr>
        <p:grpSp>
          <p:nvGrpSpPr>
            <p:cNvPr id="7216" name="Group 29"/>
            <p:cNvGrpSpPr>
              <a:grpSpLocks/>
            </p:cNvGrpSpPr>
            <p:nvPr/>
          </p:nvGrpSpPr>
          <p:grpSpPr bwMode="auto">
            <a:xfrm>
              <a:off x="3440112" y="3322637"/>
              <a:ext cx="1143000" cy="533400"/>
              <a:chOff x="3440112" y="3322637"/>
              <a:chExt cx="1295400" cy="800100"/>
            </a:xfrm>
          </p:grpSpPr>
          <p:sp>
            <p:nvSpPr>
              <p:cNvPr id="32" name="Rectangle 31"/>
              <p:cNvSpPr/>
              <p:nvPr/>
            </p:nvSpPr>
            <p:spPr bwMode="auto">
              <a:xfrm>
                <a:off x="3657811" y="3322637"/>
                <a:ext cx="1077701"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3" name="Rectangle 32"/>
              <p:cNvSpPr/>
              <p:nvPr/>
            </p:nvSpPr>
            <p:spPr bwMode="auto">
              <a:xfrm>
                <a:off x="3440112" y="3525043"/>
                <a:ext cx="345440"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1" name="TextBox 30"/>
            <p:cNvSpPr txBox="1"/>
            <p:nvPr/>
          </p:nvSpPr>
          <p:spPr>
            <a:xfrm>
              <a:off x="3759200" y="3441699"/>
              <a:ext cx="818567"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7184" name="Group 33"/>
          <p:cNvGrpSpPr>
            <a:grpSpLocks/>
          </p:cNvGrpSpPr>
          <p:nvPr/>
        </p:nvGrpSpPr>
        <p:grpSpPr bwMode="auto">
          <a:xfrm>
            <a:off x="7958880" y="2945110"/>
            <a:ext cx="1036800" cy="483891"/>
            <a:chOff x="3440112" y="3322637"/>
            <a:chExt cx="1143000" cy="533400"/>
          </a:xfrm>
        </p:grpSpPr>
        <p:grpSp>
          <p:nvGrpSpPr>
            <p:cNvPr id="7212" name="Group 34"/>
            <p:cNvGrpSpPr>
              <a:grpSpLocks/>
            </p:cNvGrpSpPr>
            <p:nvPr/>
          </p:nvGrpSpPr>
          <p:grpSpPr bwMode="auto">
            <a:xfrm>
              <a:off x="3440112" y="3322637"/>
              <a:ext cx="1143000" cy="533400"/>
              <a:chOff x="3440112" y="3322637"/>
              <a:chExt cx="1295400" cy="800100"/>
            </a:xfrm>
          </p:grpSpPr>
          <p:sp>
            <p:nvSpPr>
              <p:cNvPr id="37" name="Rectangle 36"/>
              <p:cNvSpPr/>
              <p:nvPr/>
            </p:nvSpPr>
            <p:spPr bwMode="auto">
              <a:xfrm>
                <a:off x="3657811" y="3322637"/>
                <a:ext cx="1077701"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8" name="Rectangle 37"/>
              <p:cNvSpPr/>
              <p:nvPr/>
            </p:nvSpPr>
            <p:spPr bwMode="auto">
              <a:xfrm>
                <a:off x="3440112" y="3525043"/>
                <a:ext cx="345440"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6" name="TextBox 35"/>
            <p:cNvSpPr txBox="1"/>
            <p:nvPr/>
          </p:nvSpPr>
          <p:spPr>
            <a:xfrm>
              <a:off x="3759200" y="3441699"/>
              <a:ext cx="818567"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7185" name="Group 8"/>
          <p:cNvGrpSpPr>
            <a:grpSpLocks/>
          </p:cNvGrpSpPr>
          <p:nvPr/>
        </p:nvGrpSpPr>
        <p:grpSpPr bwMode="auto">
          <a:xfrm>
            <a:off x="6230880" y="2445377"/>
            <a:ext cx="950400" cy="914496"/>
            <a:chOff x="5950974" y="2696321"/>
            <a:chExt cx="1048324" cy="1007316"/>
          </a:xfrm>
        </p:grpSpPr>
        <p:sp>
          <p:nvSpPr>
            <p:cNvPr id="40" name="Flowchart: Alternate Process 39"/>
            <p:cNvSpPr/>
            <p:nvPr/>
          </p:nvSpPr>
          <p:spPr bwMode="auto">
            <a:xfrm>
              <a:off x="5950974" y="2696321"/>
              <a:ext cx="1045147" cy="398168"/>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Audit Q</a:t>
              </a:r>
            </a:p>
          </p:txBody>
        </p:sp>
        <p:sp>
          <p:nvSpPr>
            <p:cNvPr id="41" name="Flowchart: Alternate Process 40"/>
            <p:cNvSpPr/>
            <p:nvPr/>
          </p:nvSpPr>
          <p:spPr bwMode="auto">
            <a:xfrm>
              <a:off x="5954151" y="3305469"/>
              <a:ext cx="1045147" cy="398168"/>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Error Q</a:t>
              </a:r>
            </a:p>
          </p:txBody>
        </p:sp>
      </p:grpSp>
      <p:cxnSp>
        <p:nvCxnSpPr>
          <p:cNvPr id="7186" name="Straight Arrow Connector 13"/>
          <p:cNvCxnSpPr>
            <a:cxnSpLocks noChangeShapeType="1"/>
            <a:stCxn id="15" idx="1"/>
            <a:endCxn id="40" idx="3"/>
          </p:cNvCxnSpPr>
          <p:nvPr/>
        </p:nvCxnSpPr>
        <p:spPr bwMode="auto">
          <a:xfrm flipH="1">
            <a:off x="7178401" y="2625396"/>
            <a:ext cx="227520" cy="144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87" name="Straight Arrow Connector 46"/>
          <p:cNvCxnSpPr>
            <a:cxnSpLocks noChangeShapeType="1"/>
            <a:stCxn id="38" idx="1"/>
            <a:endCxn id="41" idx="3"/>
          </p:cNvCxnSpPr>
          <p:nvPr/>
        </p:nvCxnSpPr>
        <p:spPr bwMode="auto">
          <a:xfrm flipH="1">
            <a:off x="7181280" y="3178414"/>
            <a:ext cx="777600" cy="144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188" name="Group 50"/>
          <p:cNvGrpSpPr>
            <a:grpSpLocks/>
          </p:cNvGrpSpPr>
          <p:nvPr/>
        </p:nvGrpSpPr>
        <p:grpSpPr bwMode="auto">
          <a:xfrm>
            <a:off x="4226400" y="2430975"/>
            <a:ext cx="1589760" cy="998025"/>
            <a:chOff x="3592512" y="2679332"/>
            <a:chExt cx="1752600" cy="1100505"/>
          </a:xfrm>
        </p:grpSpPr>
        <p:sp>
          <p:nvSpPr>
            <p:cNvPr id="8" name="Flowchart: Alternate Process 7"/>
            <p:cNvSpPr/>
            <p:nvPr/>
          </p:nvSpPr>
          <p:spPr bwMode="auto">
            <a:xfrm>
              <a:off x="3592512" y="2679332"/>
              <a:ext cx="1752600" cy="1100505"/>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ServiceControl</a:t>
              </a:r>
              <a:endParaRPr lang="en-US" sz="1500" dirty="0">
                <a:latin typeface="Arial" panose="020B0604020202020204" pitchFamily="34" charset="0"/>
                <a:cs typeface="Arial" panose="020B0604020202020204" pitchFamily="34" charset="0"/>
              </a:endParaRPr>
            </a:p>
          </p:txBody>
        </p:sp>
        <p:sp>
          <p:nvSpPr>
            <p:cNvPr id="43" name="Flowchart: Magnetic Disk 42"/>
            <p:cNvSpPr/>
            <p:nvPr/>
          </p:nvSpPr>
          <p:spPr bwMode="auto">
            <a:xfrm>
              <a:off x="3973512" y="3184325"/>
              <a:ext cx="990600" cy="443061"/>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cxnSp>
        <p:nvCxnSpPr>
          <p:cNvPr id="7189" name="Straight Arrow Connector 56"/>
          <p:cNvCxnSpPr>
            <a:cxnSpLocks noChangeShapeType="1"/>
            <a:stCxn id="41" idx="1"/>
            <a:endCxn id="8" idx="3"/>
          </p:cNvCxnSpPr>
          <p:nvPr/>
        </p:nvCxnSpPr>
        <p:spPr bwMode="auto">
          <a:xfrm flipH="1" flipV="1">
            <a:off x="5816161" y="2929268"/>
            <a:ext cx="417600" cy="250586"/>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0" name="Straight Arrow Connector 59"/>
          <p:cNvCxnSpPr>
            <a:cxnSpLocks noChangeShapeType="1"/>
            <a:stCxn id="40" idx="1"/>
            <a:endCxn id="8" idx="3"/>
          </p:cNvCxnSpPr>
          <p:nvPr/>
        </p:nvCxnSpPr>
        <p:spPr bwMode="auto">
          <a:xfrm flipH="1">
            <a:off x="5816160" y="2626836"/>
            <a:ext cx="414720" cy="302432"/>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191" name="Group 54"/>
          <p:cNvGrpSpPr>
            <a:grpSpLocks/>
          </p:cNvGrpSpPr>
          <p:nvPr/>
        </p:nvGrpSpPr>
        <p:grpSpPr bwMode="auto">
          <a:xfrm>
            <a:off x="1902241" y="1458874"/>
            <a:ext cx="1702080" cy="829527"/>
            <a:chOff x="615715" y="2027237"/>
            <a:chExt cx="1752600" cy="1100505"/>
          </a:xfrm>
        </p:grpSpPr>
        <p:sp>
          <p:nvSpPr>
            <p:cNvPr id="64" name="Flowchart: Alternate Process 63"/>
            <p:cNvSpPr/>
            <p:nvPr/>
          </p:nvSpPr>
          <p:spPr bwMode="auto">
            <a:xfrm>
              <a:off x="615715" y="2027237"/>
              <a:ext cx="1752600" cy="1100505"/>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ServicePulse</a:t>
              </a:r>
              <a:endParaRPr lang="en-US" sz="1500" dirty="0">
                <a:latin typeface="Arial" panose="020B0604020202020204" pitchFamily="34" charset="0"/>
                <a:cs typeface="Arial" panose="020B0604020202020204" pitchFamily="34" charset="0"/>
              </a:endParaRPr>
            </a:p>
          </p:txBody>
        </p:sp>
        <p:pic>
          <p:nvPicPr>
            <p:cNvPr id="7207" name="Picture 5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7013" y="2462762"/>
              <a:ext cx="567340" cy="61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92" name="Group 57"/>
          <p:cNvGrpSpPr>
            <a:grpSpLocks/>
          </p:cNvGrpSpPr>
          <p:nvPr/>
        </p:nvGrpSpPr>
        <p:grpSpPr bwMode="auto">
          <a:xfrm>
            <a:off x="1902241" y="3567255"/>
            <a:ext cx="1702080" cy="816565"/>
            <a:chOff x="638935" y="3642132"/>
            <a:chExt cx="1752600" cy="1100505"/>
          </a:xfrm>
        </p:grpSpPr>
        <p:sp>
          <p:nvSpPr>
            <p:cNvPr id="69" name="Flowchart: Alternate Process 68"/>
            <p:cNvSpPr/>
            <p:nvPr/>
          </p:nvSpPr>
          <p:spPr bwMode="auto">
            <a:xfrm>
              <a:off x="638935" y="3642132"/>
              <a:ext cx="1752600" cy="1100505"/>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ServiceInsight</a:t>
              </a:r>
              <a:endParaRPr lang="en-US" sz="1500" dirty="0">
                <a:latin typeface="Arial" panose="020B0604020202020204" pitchFamily="34" charset="0"/>
                <a:cs typeface="Arial" panose="020B0604020202020204" pitchFamily="34" charset="0"/>
              </a:endParaRPr>
            </a:p>
          </p:txBody>
        </p:sp>
        <p:pic>
          <p:nvPicPr>
            <p:cNvPr id="7205" name="Picture 5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49514" y="4051767"/>
              <a:ext cx="531442" cy="62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193" name="Straight Arrow Connector 72"/>
          <p:cNvCxnSpPr>
            <a:cxnSpLocks noChangeShapeType="1"/>
            <a:stCxn id="64" idx="3"/>
            <a:endCxn id="8" idx="1"/>
          </p:cNvCxnSpPr>
          <p:nvPr/>
        </p:nvCxnSpPr>
        <p:spPr bwMode="auto">
          <a:xfrm>
            <a:off x="3604320" y="1873638"/>
            <a:ext cx="622080" cy="105563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94" name="Straight Arrow Connector 75"/>
          <p:cNvCxnSpPr>
            <a:cxnSpLocks noChangeShapeType="1"/>
            <a:stCxn id="69" idx="3"/>
            <a:endCxn id="8" idx="1"/>
          </p:cNvCxnSpPr>
          <p:nvPr/>
        </p:nvCxnSpPr>
        <p:spPr bwMode="auto">
          <a:xfrm flipV="1">
            <a:off x="3604320" y="2929268"/>
            <a:ext cx="622080" cy="104555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195" name="Group 79"/>
          <p:cNvGrpSpPr>
            <a:grpSpLocks/>
          </p:cNvGrpSpPr>
          <p:nvPr/>
        </p:nvGrpSpPr>
        <p:grpSpPr bwMode="auto">
          <a:xfrm>
            <a:off x="1902241" y="2461219"/>
            <a:ext cx="1702080" cy="911615"/>
            <a:chOff x="615715" y="2027236"/>
            <a:chExt cx="1752600" cy="1209899"/>
          </a:xfrm>
        </p:grpSpPr>
        <p:sp>
          <p:nvSpPr>
            <p:cNvPr id="81" name="Flowchart: Alternate Process 80"/>
            <p:cNvSpPr/>
            <p:nvPr/>
          </p:nvSpPr>
          <p:spPr bwMode="auto">
            <a:xfrm>
              <a:off x="615715" y="2027236"/>
              <a:ext cx="1752600" cy="1209899"/>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000" b="1" dirty="0" err="1">
                  <a:latin typeface="Arial" panose="020B0604020202020204" pitchFamily="34" charset="0"/>
                  <a:cs typeface="Arial" panose="020B0604020202020204" pitchFamily="34" charset="0"/>
                </a:rPr>
                <a:t>ServicePulse</a:t>
              </a:r>
              <a:r>
                <a:rPr lang="en-US" sz="1000" b="1" dirty="0">
                  <a:latin typeface="Arial" panose="020B0604020202020204" pitchFamily="34" charset="0"/>
                  <a:cs typeface="Arial" panose="020B0604020202020204" pitchFamily="34" charset="0"/>
                </a:rPr>
                <a:t> Plugin </a:t>
              </a:r>
              <a:br>
                <a:rPr lang="en-US" sz="1000" b="1" dirty="0">
                  <a:latin typeface="Arial" panose="020B0604020202020204" pitchFamily="34" charset="0"/>
                  <a:cs typeface="Arial" panose="020B0604020202020204" pitchFamily="34" charset="0"/>
                </a:rPr>
              </a:br>
              <a:r>
                <a:rPr lang="en-US" sz="1000" b="1" dirty="0">
                  <a:latin typeface="Arial" panose="020B0604020202020204" pitchFamily="34" charset="0"/>
                  <a:cs typeface="Arial" panose="020B0604020202020204" pitchFamily="34" charset="0"/>
                </a:rPr>
                <a:t>for 3</a:t>
              </a:r>
              <a:r>
                <a:rPr lang="en-US" sz="1000" b="1" baseline="30000" dirty="0">
                  <a:latin typeface="Arial" panose="020B0604020202020204" pitchFamily="34" charset="0"/>
                  <a:cs typeface="Arial" panose="020B0604020202020204" pitchFamily="34" charset="0"/>
                </a:rPr>
                <a:t>rd</a:t>
              </a:r>
              <a:r>
                <a:rPr lang="en-US" sz="1000" b="1" dirty="0">
                  <a:latin typeface="Arial" panose="020B0604020202020204" pitchFamily="34" charset="0"/>
                  <a:cs typeface="Arial" panose="020B0604020202020204" pitchFamily="34" charset="0"/>
                </a:rPr>
                <a:t> Party Ops suites</a:t>
              </a:r>
            </a:p>
          </p:txBody>
        </p:sp>
        <p:pic>
          <p:nvPicPr>
            <p:cNvPr id="7203" name="Picture 8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2565" y="2577488"/>
              <a:ext cx="541788" cy="55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196" name="Straight Arrow Connector 82"/>
          <p:cNvCxnSpPr>
            <a:cxnSpLocks noChangeShapeType="1"/>
            <a:stCxn id="81" idx="3"/>
            <a:endCxn id="8" idx="1"/>
          </p:cNvCxnSpPr>
          <p:nvPr/>
        </p:nvCxnSpPr>
        <p:spPr bwMode="auto">
          <a:xfrm>
            <a:off x="3604320" y="2917746"/>
            <a:ext cx="622080" cy="11521"/>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97" name="Cloud Callout 73"/>
          <p:cNvSpPr>
            <a:spLocks noChangeArrowheads="1"/>
          </p:cNvSpPr>
          <p:nvPr/>
        </p:nvSpPr>
        <p:spPr bwMode="auto">
          <a:xfrm>
            <a:off x="-1170720" y="1787228"/>
            <a:ext cx="2844000" cy="2314323"/>
          </a:xfrm>
          <a:prstGeom prst="cloudCallout">
            <a:avLst>
              <a:gd name="adj1" fmla="val -20833"/>
              <a:gd name="adj2" fmla="val 62500"/>
            </a:avLst>
          </a:prstGeom>
          <a:solidFill>
            <a:schemeClr val="bg1"/>
          </a:solidFill>
          <a:ln w="9525" algn="ctr">
            <a:solidFill>
              <a:schemeClr val="tx1"/>
            </a:solidFill>
            <a:round/>
            <a:headEnd/>
            <a:tailEnd/>
          </a:ln>
        </p:spPr>
        <p:txBody>
          <a:bodyPr lIns="82945" tIns="41473" rIns="82945" bIns="41473"/>
          <a:lstStyle/>
          <a:p>
            <a:pPr eaLnBrk="1">
              <a:lnSpc>
                <a:spcPct val="96000"/>
              </a:lnSpc>
              <a:buClr>
                <a:srgbClr val="000000"/>
              </a:buClr>
              <a:buSzPct val="100000"/>
              <a:buFont typeface="Times New Roman" pitchFamily="16" charset="0"/>
              <a:buNone/>
            </a:pPr>
            <a:endParaRPr lang="en-US" altLang="en-US"/>
          </a:p>
        </p:txBody>
      </p:sp>
      <p:pic>
        <p:nvPicPr>
          <p:cNvPr id="7198" name="Picture 7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9840" y="2564910"/>
            <a:ext cx="576000" cy="57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7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841" y="2230795"/>
            <a:ext cx="637920" cy="1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0"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1201" y="3221619"/>
            <a:ext cx="1103040" cy="318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201" name="Straight Arrow Connector 93"/>
          <p:cNvCxnSpPr>
            <a:cxnSpLocks noChangeShapeType="1"/>
            <a:stCxn id="81" idx="1"/>
          </p:cNvCxnSpPr>
          <p:nvPr/>
        </p:nvCxnSpPr>
        <p:spPr bwMode="auto">
          <a:xfrm flipH="1" flipV="1">
            <a:off x="1167841" y="2917746"/>
            <a:ext cx="734400"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7685281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92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0" name="Text Box 3"/>
          <p:cNvSpPr txBox="1">
            <a:spLocks noChangeArrowheads="1"/>
          </p:cNvSpPr>
          <p:nvPr/>
        </p:nvSpPr>
        <p:spPr bwMode="auto">
          <a:xfrm>
            <a:off x="3317760" y="6323704"/>
            <a:ext cx="5598720" cy="344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ServiceInsight for NServiceBus</a:t>
            </a:r>
          </a:p>
        </p:txBody>
      </p:sp>
      <p:sp>
        <p:nvSpPr>
          <p:cNvPr id="9221" name="Text Box 4"/>
          <p:cNvSpPr txBox="1">
            <a:spLocks noChangeArrowheads="1"/>
          </p:cNvSpPr>
          <p:nvPr/>
        </p:nvSpPr>
        <p:spPr bwMode="auto">
          <a:xfrm>
            <a:off x="37440" y="70568"/>
            <a:ext cx="3813120" cy="486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marL="161925" indent="-161925">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marL="377825" indent="-161925">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ctr" eaLnBrk="1">
              <a:lnSpc>
                <a:spcPct val="106000"/>
              </a:lnSpc>
              <a:spcAft>
                <a:spcPct val="0"/>
              </a:spcAft>
            </a:pPr>
            <a:r>
              <a:rPr lang="en-US" altLang="en-US" sz="2500">
                <a:latin typeface="Dosis SemiBold" pitchFamily="32" charset="0"/>
              </a:rPr>
              <a:t>Endpoint Heartbeats</a:t>
            </a:r>
          </a:p>
        </p:txBody>
      </p:sp>
      <p:sp>
        <p:nvSpPr>
          <p:cNvPr id="9222" name="Rectangle 5"/>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922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4" name="Rectangle 7"/>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922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6" name="Text Box 10"/>
          <p:cNvSpPr txBox="1">
            <a:spLocks noChangeArrowheads="1"/>
          </p:cNvSpPr>
          <p:nvPr/>
        </p:nvSpPr>
        <p:spPr bwMode="auto">
          <a:xfrm>
            <a:off x="829440" y="6325144"/>
            <a:ext cx="8087040" cy="344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ServicePulse for NServiceBus</a:t>
            </a:r>
          </a:p>
        </p:txBody>
      </p:sp>
      <p:pic>
        <p:nvPicPr>
          <p:cNvPr id="922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2961" y="0"/>
            <a:ext cx="2260800" cy="48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8" name="Group 2"/>
          <p:cNvGrpSpPr>
            <a:grpSpLocks/>
          </p:cNvGrpSpPr>
          <p:nvPr/>
        </p:nvGrpSpPr>
        <p:grpSpPr bwMode="auto">
          <a:xfrm>
            <a:off x="1599841" y="1562564"/>
            <a:ext cx="7024320" cy="1036909"/>
            <a:chOff x="1763712" y="1722437"/>
            <a:chExt cx="7744001" cy="1143000"/>
          </a:xfrm>
        </p:grpSpPr>
        <p:grpSp>
          <p:nvGrpSpPr>
            <p:cNvPr id="9233" name="Group 6"/>
            <p:cNvGrpSpPr>
              <a:grpSpLocks/>
            </p:cNvGrpSpPr>
            <p:nvPr/>
          </p:nvGrpSpPr>
          <p:grpSpPr bwMode="auto">
            <a:xfrm>
              <a:off x="7755113" y="1722437"/>
              <a:ext cx="1143000" cy="533400"/>
              <a:chOff x="3440112" y="3322637"/>
              <a:chExt cx="1143000" cy="533400"/>
            </a:xfrm>
          </p:grpSpPr>
          <p:grpSp>
            <p:nvGrpSpPr>
              <p:cNvPr id="9268" name="Group 4"/>
              <p:cNvGrpSpPr>
                <a:grpSpLocks/>
              </p:cNvGrpSpPr>
              <p:nvPr/>
            </p:nvGrpSpPr>
            <p:grpSpPr bwMode="auto">
              <a:xfrm>
                <a:off x="3440112" y="3322637"/>
                <a:ext cx="1143000" cy="533400"/>
                <a:chOff x="3440112" y="3322637"/>
                <a:chExt cx="1295400" cy="800100"/>
              </a:xfrm>
            </p:grpSpPr>
            <p:sp>
              <p:nvSpPr>
                <p:cNvPr id="4" name="Rectangle 3"/>
                <p:cNvSpPr/>
                <p:nvPr/>
              </p:nvSpPr>
              <p:spPr bwMode="auto">
                <a:xfrm>
                  <a:off x="3657770"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15" name="Rectangle 14"/>
                <p:cNvSpPr/>
                <p:nvPr/>
              </p:nvSpPr>
              <p:spPr bwMode="auto">
                <a:xfrm>
                  <a:off x="3440067"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6" name="TextBox 5"/>
              <p:cNvSpPr txBox="1"/>
              <p:nvPr/>
            </p:nvSpPr>
            <p:spPr>
              <a:xfrm>
                <a:off x="3759166"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9234" name="Group 18"/>
            <p:cNvGrpSpPr>
              <a:grpSpLocks/>
            </p:cNvGrpSpPr>
            <p:nvPr/>
          </p:nvGrpSpPr>
          <p:grpSpPr bwMode="auto">
            <a:xfrm>
              <a:off x="7907513" y="1874837"/>
              <a:ext cx="1143000" cy="533400"/>
              <a:chOff x="3440112" y="3322637"/>
              <a:chExt cx="1143000" cy="533400"/>
            </a:xfrm>
          </p:grpSpPr>
          <p:grpSp>
            <p:nvGrpSpPr>
              <p:cNvPr id="9264" name="Group 19"/>
              <p:cNvGrpSpPr>
                <a:grpSpLocks/>
              </p:cNvGrpSpPr>
              <p:nvPr/>
            </p:nvGrpSpPr>
            <p:grpSpPr bwMode="auto">
              <a:xfrm>
                <a:off x="3440112" y="3322637"/>
                <a:ext cx="1143000" cy="533400"/>
                <a:chOff x="3440112" y="3322637"/>
                <a:chExt cx="1295400" cy="800100"/>
              </a:xfrm>
            </p:grpSpPr>
            <p:sp>
              <p:nvSpPr>
                <p:cNvPr id="22" name="Rectangle 21"/>
                <p:cNvSpPr/>
                <p:nvPr/>
              </p:nvSpPr>
              <p:spPr bwMode="auto">
                <a:xfrm>
                  <a:off x="3657775"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3" name="Rectangle 22"/>
                <p:cNvSpPr/>
                <p:nvPr/>
              </p:nvSpPr>
              <p:spPr bwMode="auto">
                <a:xfrm>
                  <a:off x="3440071"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1" name="TextBox 20"/>
              <p:cNvSpPr txBox="1"/>
              <p:nvPr/>
            </p:nvSpPr>
            <p:spPr>
              <a:xfrm>
                <a:off x="3759171"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9235" name="Group 23"/>
            <p:cNvGrpSpPr>
              <a:grpSpLocks/>
            </p:cNvGrpSpPr>
            <p:nvPr/>
          </p:nvGrpSpPr>
          <p:grpSpPr bwMode="auto">
            <a:xfrm>
              <a:off x="8059913" y="2027237"/>
              <a:ext cx="1143000" cy="533400"/>
              <a:chOff x="3440112" y="3322637"/>
              <a:chExt cx="1143000" cy="533400"/>
            </a:xfrm>
          </p:grpSpPr>
          <p:grpSp>
            <p:nvGrpSpPr>
              <p:cNvPr id="9260" name="Group 24"/>
              <p:cNvGrpSpPr>
                <a:grpSpLocks/>
              </p:cNvGrpSpPr>
              <p:nvPr/>
            </p:nvGrpSpPr>
            <p:grpSpPr bwMode="auto">
              <a:xfrm>
                <a:off x="3440112" y="3322637"/>
                <a:ext cx="1143000" cy="533400"/>
                <a:chOff x="3440112" y="3322637"/>
                <a:chExt cx="1295400" cy="800100"/>
              </a:xfrm>
            </p:grpSpPr>
            <p:sp>
              <p:nvSpPr>
                <p:cNvPr id="27" name="Rectangle 26"/>
                <p:cNvSpPr/>
                <p:nvPr/>
              </p:nvSpPr>
              <p:spPr bwMode="auto">
                <a:xfrm>
                  <a:off x="3657778"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8" name="Rectangle 27"/>
                <p:cNvSpPr/>
                <p:nvPr/>
              </p:nvSpPr>
              <p:spPr bwMode="auto">
                <a:xfrm>
                  <a:off x="3440075"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6" name="TextBox 25"/>
              <p:cNvSpPr txBox="1"/>
              <p:nvPr/>
            </p:nvSpPr>
            <p:spPr>
              <a:xfrm>
                <a:off x="3759173"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9236" name="Group 28"/>
            <p:cNvGrpSpPr>
              <a:grpSpLocks/>
            </p:cNvGrpSpPr>
            <p:nvPr/>
          </p:nvGrpSpPr>
          <p:grpSpPr bwMode="auto">
            <a:xfrm>
              <a:off x="8212313" y="2179637"/>
              <a:ext cx="1143000" cy="533400"/>
              <a:chOff x="3440112" y="3322637"/>
              <a:chExt cx="1143000" cy="533400"/>
            </a:xfrm>
          </p:grpSpPr>
          <p:grpSp>
            <p:nvGrpSpPr>
              <p:cNvPr id="9256" name="Group 29"/>
              <p:cNvGrpSpPr>
                <a:grpSpLocks/>
              </p:cNvGrpSpPr>
              <p:nvPr/>
            </p:nvGrpSpPr>
            <p:grpSpPr bwMode="auto">
              <a:xfrm>
                <a:off x="3440112" y="3322637"/>
                <a:ext cx="1143000" cy="533400"/>
                <a:chOff x="3440112" y="3322637"/>
                <a:chExt cx="1295400" cy="800100"/>
              </a:xfrm>
            </p:grpSpPr>
            <p:sp>
              <p:nvSpPr>
                <p:cNvPr id="32" name="Rectangle 31"/>
                <p:cNvSpPr/>
                <p:nvPr/>
              </p:nvSpPr>
              <p:spPr bwMode="auto">
                <a:xfrm>
                  <a:off x="3657783"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3" name="Rectangle 32"/>
                <p:cNvSpPr/>
                <p:nvPr/>
              </p:nvSpPr>
              <p:spPr bwMode="auto">
                <a:xfrm>
                  <a:off x="3440079"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1" name="TextBox 30"/>
              <p:cNvSpPr txBox="1"/>
              <p:nvPr/>
            </p:nvSpPr>
            <p:spPr>
              <a:xfrm>
                <a:off x="3759177"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9237" name="Group 33"/>
            <p:cNvGrpSpPr>
              <a:grpSpLocks/>
            </p:cNvGrpSpPr>
            <p:nvPr/>
          </p:nvGrpSpPr>
          <p:grpSpPr bwMode="auto">
            <a:xfrm>
              <a:off x="8364713" y="2332037"/>
              <a:ext cx="1143000" cy="533400"/>
              <a:chOff x="3440112" y="3322637"/>
              <a:chExt cx="1143000" cy="533400"/>
            </a:xfrm>
          </p:grpSpPr>
          <p:grpSp>
            <p:nvGrpSpPr>
              <p:cNvPr id="9252" name="Group 34"/>
              <p:cNvGrpSpPr>
                <a:grpSpLocks/>
              </p:cNvGrpSpPr>
              <p:nvPr/>
            </p:nvGrpSpPr>
            <p:grpSpPr bwMode="auto">
              <a:xfrm>
                <a:off x="3440112" y="3322637"/>
                <a:ext cx="1143000" cy="533400"/>
                <a:chOff x="3440112" y="3322637"/>
                <a:chExt cx="1295400" cy="800100"/>
              </a:xfrm>
            </p:grpSpPr>
            <p:sp>
              <p:nvSpPr>
                <p:cNvPr id="37" name="Rectangle 36"/>
                <p:cNvSpPr/>
                <p:nvPr/>
              </p:nvSpPr>
              <p:spPr bwMode="auto">
                <a:xfrm>
                  <a:off x="3657786"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8" name="Rectangle 37"/>
                <p:cNvSpPr/>
                <p:nvPr/>
              </p:nvSpPr>
              <p:spPr bwMode="auto">
                <a:xfrm>
                  <a:off x="3440083"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6" name="TextBox 35"/>
              <p:cNvSpPr txBox="1"/>
              <p:nvPr/>
            </p:nvSpPr>
            <p:spPr>
              <a:xfrm>
                <a:off x="3759180"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9238" name="Group 8"/>
            <p:cNvGrpSpPr>
              <a:grpSpLocks/>
            </p:cNvGrpSpPr>
            <p:nvPr/>
          </p:nvGrpSpPr>
          <p:grpSpPr bwMode="auto">
            <a:xfrm>
              <a:off x="6459713" y="1781921"/>
              <a:ext cx="1048324" cy="1007316"/>
              <a:chOff x="5950974" y="2696321"/>
              <a:chExt cx="1048324" cy="1007316"/>
            </a:xfrm>
          </p:grpSpPr>
          <p:sp>
            <p:nvSpPr>
              <p:cNvPr id="40" name="Flowchart: Alternate Process 39"/>
              <p:cNvSpPr/>
              <p:nvPr/>
            </p:nvSpPr>
            <p:spPr bwMode="auto">
              <a:xfrm>
                <a:off x="5950905" y="2695574"/>
                <a:ext cx="1044599" cy="398463"/>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Audit Q</a:t>
                </a:r>
              </a:p>
            </p:txBody>
          </p:sp>
          <p:sp>
            <p:nvSpPr>
              <p:cNvPr id="41" name="Flowchart: Alternate Process 40"/>
              <p:cNvSpPr/>
              <p:nvPr/>
            </p:nvSpPr>
            <p:spPr bwMode="auto">
              <a:xfrm>
                <a:off x="5954080" y="3305174"/>
                <a:ext cx="1044599" cy="398463"/>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Error Q</a:t>
                </a:r>
              </a:p>
            </p:txBody>
          </p:sp>
        </p:grpSp>
        <p:cxnSp>
          <p:nvCxnSpPr>
            <p:cNvPr id="9239" name="Straight Arrow Connector 13"/>
            <p:cNvCxnSpPr>
              <a:cxnSpLocks noChangeShapeType="1"/>
              <a:stCxn id="15" idx="1"/>
              <a:endCxn id="40" idx="3"/>
            </p:cNvCxnSpPr>
            <p:nvPr/>
          </p:nvCxnSpPr>
          <p:spPr bwMode="auto">
            <a:xfrm flipH="1">
              <a:off x="7504299" y="1980308"/>
              <a:ext cx="250814" cy="471"/>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0" name="Straight Arrow Connector 46"/>
            <p:cNvCxnSpPr>
              <a:cxnSpLocks noChangeShapeType="1"/>
              <a:stCxn id="38" idx="1"/>
              <a:endCxn id="41" idx="3"/>
            </p:cNvCxnSpPr>
            <p:nvPr/>
          </p:nvCxnSpPr>
          <p:spPr bwMode="auto">
            <a:xfrm flipH="1">
              <a:off x="7508037" y="2589908"/>
              <a:ext cx="856676" cy="471"/>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41" name="Group 50"/>
            <p:cNvGrpSpPr>
              <a:grpSpLocks/>
            </p:cNvGrpSpPr>
            <p:nvPr/>
          </p:nvGrpSpPr>
          <p:grpSpPr bwMode="auto">
            <a:xfrm>
              <a:off x="4249913" y="1764932"/>
              <a:ext cx="1752600" cy="1100505"/>
              <a:chOff x="3592512" y="2679332"/>
              <a:chExt cx="1752600" cy="1100505"/>
            </a:xfrm>
          </p:grpSpPr>
          <p:sp>
            <p:nvSpPr>
              <p:cNvPr id="8" name="Flowchart: Alternate Process 7"/>
              <p:cNvSpPr/>
              <p:nvPr/>
            </p:nvSpPr>
            <p:spPr bwMode="auto">
              <a:xfrm>
                <a:off x="3592393" y="2679699"/>
                <a:ext cx="1752640" cy="1100138"/>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ServiceControl</a:t>
                </a:r>
                <a:endParaRPr lang="en-US" sz="1500" dirty="0">
                  <a:latin typeface="Arial" panose="020B0604020202020204" pitchFamily="34" charset="0"/>
                  <a:cs typeface="Arial" panose="020B0604020202020204" pitchFamily="34" charset="0"/>
                </a:endParaRPr>
              </a:p>
            </p:txBody>
          </p:sp>
          <p:sp>
            <p:nvSpPr>
              <p:cNvPr id="43" name="Flowchart: Magnetic Disk 42"/>
              <p:cNvSpPr/>
              <p:nvPr/>
            </p:nvSpPr>
            <p:spPr bwMode="auto">
              <a:xfrm>
                <a:off x="3973402" y="3184524"/>
                <a:ext cx="990623" cy="442913"/>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cxnSp>
          <p:nvCxnSpPr>
            <p:cNvPr id="9242" name="Straight Arrow Connector 56"/>
            <p:cNvCxnSpPr>
              <a:cxnSpLocks noChangeShapeType="1"/>
              <a:stCxn id="41" idx="1"/>
              <a:endCxn id="8" idx="3"/>
            </p:cNvCxnSpPr>
            <p:nvPr/>
          </p:nvCxnSpPr>
          <p:spPr bwMode="auto">
            <a:xfrm flipH="1" flipV="1">
              <a:off x="6002513" y="2315185"/>
              <a:ext cx="460938" cy="27519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3" name="Straight Arrow Connector 59"/>
            <p:cNvCxnSpPr>
              <a:cxnSpLocks noChangeShapeType="1"/>
              <a:stCxn id="40" idx="1"/>
              <a:endCxn id="8" idx="3"/>
            </p:cNvCxnSpPr>
            <p:nvPr/>
          </p:nvCxnSpPr>
          <p:spPr bwMode="auto">
            <a:xfrm flipH="1">
              <a:off x="6002513" y="1980779"/>
              <a:ext cx="457200" cy="334406"/>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244" name="Group 54"/>
            <p:cNvGrpSpPr>
              <a:grpSpLocks/>
            </p:cNvGrpSpPr>
            <p:nvPr/>
          </p:nvGrpSpPr>
          <p:grpSpPr bwMode="auto">
            <a:xfrm>
              <a:off x="1763712" y="1800098"/>
              <a:ext cx="1876601" cy="1065339"/>
              <a:chOff x="615715" y="2027236"/>
              <a:chExt cx="1752600" cy="1282164"/>
            </a:xfrm>
          </p:grpSpPr>
          <p:sp>
            <p:nvSpPr>
              <p:cNvPr id="64" name="Flowchart: Alternate Process 63"/>
              <p:cNvSpPr/>
              <p:nvPr/>
            </p:nvSpPr>
            <p:spPr bwMode="auto">
              <a:xfrm>
                <a:off x="615715" y="2027388"/>
                <a:ext cx="1752476" cy="1282012"/>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ServicePulse</a:t>
                </a:r>
                <a:endParaRPr lang="en-US" sz="1500" dirty="0">
                  <a:latin typeface="Arial" panose="020B0604020202020204" pitchFamily="34" charset="0"/>
                  <a:cs typeface="Arial" panose="020B0604020202020204" pitchFamily="34" charset="0"/>
                </a:endParaRPr>
              </a:p>
            </p:txBody>
          </p:sp>
          <p:pic>
            <p:nvPicPr>
              <p:cNvPr id="9247" name="Picture 5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7013" y="2462762"/>
                <a:ext cx="567340" cy="61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245" name="Straight Arrow Connector 72"/>
            <p:cNvCxnSpPr>
              <a:cxnSpLocks noChangeShapeType="1"/>
              <a:stCxn id="64" idx="3"/>
              <a:endCxn id="8" idx="1"/>
            </p:cNvCxnSpPr>
            <p:nvPr/>
          </p:nvCxnSpPr>
          <p:spPr bwMode="auto">
            <a:xfrm flipV="1">
              <a:off x="3640313" y="2315185"/>
              <a:ext cx="609600" cy="17583"/>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 name="Rectangular Callout 9"/>
          <p:cNvSpPr/>
          <p:nvPr/>
        </p:nvSpPr>
        <p:spPr bwMode="auto">
          <a:xfrm>
            <a:off x="7234561" y="3836563"/>
            <a:ext cx="1605600" cy="842489"/>
          </a:xfrm>
          <a:prstGeom prst="wedgeRectCallout">
            <a:avLst>
              <a:gd name="adj1" fmla="val 18500"/>
              <a:gd name="adj2" fmla="val -183612"/>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Drop Heartbeat.plugin.dll into the endpoint’s bin directory</a:t>
            </a:r>
          </a:p>
        </p:txBody>
      </p:sp>
      <p:sp>
        <p:nvSpPr>
          <p:cNvPr id="67" name="Rectangular Callout 66"/>
          <p:cNvSpPr/>
          <p:nvPr/>
        </p:nvSpPr>
        <p:spPr bwMode="auto">
          <a:xfrm>
            <a:off x="5263201" y="3836563"/>
            <a:ext cx="1771200" cy="842489"/>
          </a:xfrm>
          <a:prstGeom prst="wedgeRectCallout">
            <a:avLst>
              <a:gd name="adj1" fmla="val 86830"/>
              <a:gd name="adj2" fmla="val -203734"/>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Endpoints start sending </a:t>
            </a:r>
            <a:r>
              <a:rPr lang="en-US" sz="1300" dirty="0" err="1">
                <a:latin typeface="Arial" panose="020B0604020202020204" pitchFamily="34" charset="0"/>
                <a:cs typeface="Arial" panose="020B0604020202020204" pitchFamily="34" charset="0"/>
              </a:rPr>
              <a:t>hearbeat</a:t>
            </a:r>
            <a:r>
              <a:rPr lang="en-US" sz="1300" dirty="0">
                <a:latin typeface="Arial" panose="020B0604020202020204" pitchFamily="34" charset="0"/>
                <a:cs typeface="Arial" panose="020B0604020202020204" pitchFamily="34" charset="0"/>
              </a:rPr>
              <a:t> messages </a:t>
            </a:r>
            <a:br>
              <a:rPr lang="en-US" sz="1300"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(default: every 30 sec) </a:t>
            </a:r>
          </a:p>
        </p:txBody>
      </p:sp>
      <p:sp>
        <p:nvSpPr>
          <p:cNvPr id="68" name="Rectangular Callout 67"/>
          <p:cNvSpPr/>
          <p:nvPr/>
        </p:nvSpPr>
        <p:spPr bwMode="auto">
          <a:xfrm>
            <a:off x="3301921" y="3850964"/>
            <a:ext cx="1771200" cy="842489"/>
          </a:xfrm>
          <a:prstGeom prst="wedgeRectCallout">
            <a:avLst>
              <a:gd name="adj1" fmla="val 26411"/>
              <a:gd name="adj2" fmla="val -195262"/>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Heartbeats received and monitored by SC. </a:t>
            </a:r>
          </a:p>
        </p:txBody>
      </p:sp>
      <p:sp>
        <p:nvSpPr>
          <p:cNvPr id="70" name="Rectangular Callout 69"/>
          <p:cNvSpPr/>
          <p:nvPr/>
        </p:nvSpPr>
        <p:spPr bwMode="auto">
          <a:xfrm>
            <a:off x="1268641" y="3850964"/>
            <a:ext cx="1771200" cy="842489"/>
          </a:xfrm>
          <a:prstGeom prst="wedgeRectCallout">
            <a:avLst>
              <a:gd name="adj1" fmla="val 26411"/>
              <a:gd name="adj2" fmla="val -195262"/>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err="1">
                <a:latin typeface="Arial" panose="020B0604020202020204" pitchFamily="34" charset="0"/>
                <a:cs typeface="Arial" panose="020B0604020202020204" pitchFamily="34" charset="0"/>
              </a:rPr>
              <a:t>ServicePulse</a:t>
            </a:r>
            <a:r>
              <a:rPr lang="en-US" sz="1300" dirty="0">
                <a:latin typeface="Arial" panose="020B0604020202020204" pitchFamily="34" charset="0"/>
                <a:cs typeface="Arial" panose="020B0604020202020204" pitchFamily="34" charset="0"/>
              </a:rPr>
              <a:t> notifies when heartbeats are not received as expected</a:t>
            </a:r>
          </a:p>
        </p:txBody>
      </p:sp>
    </p:spTree>
    <p:extLst>
      <p:ext uri="{BB962C8B-B14F-4D97-AF65-F5344CB8AC3E}">
        <p14:creationId xmlns:p14="http://schemas.microsoft.com/office/powerpoint/2010/main" val="15540540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7" grpId="0" animBg="1"/>
      <p:bldP spid="68" grpId="0" animBg="1"/>
      <p:bldP spid="7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112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8" name="Text Box 3"/>
          <p:cNvSpPr txBox="1">
            <a:spLocks noChangeArrowheads="1"/>
          </p:cNvSpPr>
          <p:nvPr/>
        </p:nvSpPr>
        <p:spPr bwMode="auto">
          <a:xfrm>
            <a:off x="3317760" y="6323704"/>
            <a:ext cx="5598720" cy="344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ServiceInsight for NServiceBus</a:t>
            </a:r>
          </a:p>
        </p:txBody>
      </p:sp>
      <p:sp>
        <p:nvSpPr>
          <p:cNvPr id="11269" name="Text Box 4"/>
          <p:cNvSpPr txBox="1">
            <a:spLocks noChangeArrowheads="1"/>
          </p:cNvSpPr>
          <p:nvPr/>
        </p:nvSpPr>
        <p:spPr bwMode="auto">
          <a:xfrm>
            <a:off x="37440" y="70568"/>
            <a:ext cx="3813120" cy="486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marL="161925" indent="-161925">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marL="377825" indent="-161925">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ctr" eaLnBrk="1">
              <a:lnSpc>
                <a:spcPct val="106000"/>
              </a:lnSpc>
              <a:spcAft>
                <a:spcPct val="0"/>
              </a:spcAft>
            </a:pPr>
            <a:r>
              <a:rPr lang="en-US" altLang="en-US" sz="2500">
                <a:latin typeface="Dosis SemiBold" pitchFamily="32" charset="0"/>
              </a:rPr>
              <a:t>Custom Checks</a:t>
            </a:r>
          </a:p>
        </p:txBody>
      </p:sp>
      <p:sp>
        <p:nvSpPr>
          <p:cNvPr id="11270" name="Rectangle 5"/>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112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2" name="Rectangle 7"/>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1127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4" name="Text Box 10"/>
          <p:cNvSpPr txBox="1">
            <a:spLocks noChangeArrowheads="1"/>
          </p:cNvSpPr>
          <p:nvPr/>
        </p:nvSpPr>
        <p:spPr bwMode="auto">
          <a:xfrm>
            <a:off x="829440" y="6325144"/>
            <a:ext cx="8087040" cy="344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ServicePulse for NServiceBus</a:t>
            </a:r>
          </a:p>
        </p:txBody>
      </p:sp>
      <p:pic>
        <p:nvPicPr>
          <p:cNvPr id="11275"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2961" y="0"/>
            <a:ext cx="2260800" cy="48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6" name="Group 2"/>
          <p:cNvGrpSpPr>
            <a:grpSpLocks/>
          </p:cNvGrpSpPr>
          <p:nvPr/>
        </p:nvGrpSpPr>
        <p:grpSpPr bwMode="auto">
          <a:xfrm>
            <a:off x="1599841" y="1562564"/>
            <a:ext cx="7024320" cy="1036909"/>
            <a:chOff x="1763712" y="1722437"/>
            <a:chExt cx="7744001" cy="1143000"/>
          </a:xfrm>
        </p:grpSpPr>
        <p:grpSp>
          <p:nvGrpSpPr>
            <p:cNvPr id="11282" name="Group 6"/>
            <p:cNvGrpSpPr>
              <a:grpSpLocks/>
            </p:cNvGrpSpPr>
            <p:nvPr/>
          </p:nvGrpSpPr>
          <p:grpSpPr bwMode="auto">
            <a:xfrm>
              <a:off x="7755113" y="1722437"/>
              <a:ext cx="1143000" cy="533400"/>
              <a:chOff x="3440112" y="3322637"/>
              <a:chExt cx="1143000" cy="533400"/>
            </a:xfrm>
          </p:grpSpPr>
          <p:grpSp>
            <p:nvGrpSpPr>
              <p:cNvPr id="11317" name="Group 4"/>
              <p:cNvGrpSpPr>
                <a:grpSpLocks/>
              </p:cNvGrpSpPr>
              <p:nvPr/>
            </p:nvGrpSpPr>
            <p:grpSpPr bwMode="auto">
              <a:xfrm>
                <a:off x="3440112" y="3322637"/>
                <a:ext cx="1143000" cy="533400"/>
                <a:chOff x="3440112" y="3322637"/>
                <a:chExt cx="1295400" cy="800100"/>
              </a:xfrm>
            </p:grpSpPr>
            <p:sp>
              <p:nvSpPr>
                <p:cNvPr id="4" name="Rectangle 3"/>
                <p:cNvSpPr/>
                <p:nvPr/>
              </p:nvSpPr>
              <p:spPr bwMode="auto">
                <a:xfrm>
                  <a:off x="3657770"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15" name="Rectangle 14"/>
                <p:cNvSpPr/>
                <p:nvPr/>
              </p:nvSpPr>
              <p:spPr bwMode="auto">
                <a:xfrm>
                  <a:off x="3440067"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6" name="TextBox 5"/>
              <p:cNvSpPr txBox="1"/>
              <p:nvPr/>
            </p:nvSpPr>
            <p:spPr>
              <a:xfrm>
                <a:off x="3759166"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1283" name="Group 18"/>
            <p:cNvGrpSpPr>
              <a:grpSpLocks/>
            </p:cNvGrpSpPr>
            <p:nvPr/>
          </p:nvGrpSpPr>
          <p:grpSpPr bwMode="auto">
            <a:xfrm>
              <a:off x="7907513" y="1874837"/>
              <a:ext cx="1143000" cy="533400"/>
              <a:chOff x="3440112" y="3322637"/>
              <a:chExt cx="1143000" cy="533400"/>
            </a:xfrm>
          </p:grpSpPr>
          <p:grpSp>
            <p:nvGrpSpPr>
              <p:cNvPr id="11313" name="Group 19"/>
              <p:cNvGrpSpPr>
                <a:grpSpLocks/>
              </p:cNvGrpSpPr>
              <p:nvPr/>
            </p:nvGrpSpPr>
            <p:grpSpPr bwMode="auto">
              <a:xfrm>
                <a:off x="3440112" y="3322637"/>
                <a:ext cx="1143000" cy="533400"/>
                <a:chOff x="3440112" y="3322637"/>
                <a:chExt cx="1295400" cy="800100"/>
              </a:xfrm>
            </p:grpSpPr>
            <p:sp>
              <p:nvSpPr>
                <p:cNvPr id="22" name="Rectangle 21"/>
                <p:cNvSpPr/>
                <p:nvPr/>
              </p:nvSpPr>
              <p:spPr bwMode="auto">
                <a:xfrm>
                  <a:off x="3657775"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3" name="Rectangle 22"/>
                <p:cNvSpPr/>
                <p:nvPr/>
              </p:nvSpPr>
              <p:spPr bwMode="auto">
                <a:xfrm>
                  <a:off x="3440071"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1" name="TextBox 20"/>
              <p:cNvSpPr txBox="1"/>
              <p:nvPr/>
            </p:nvSpPr>
            <p:spPr>
              <a:xfrm>
                <a:off x="3759171"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1284" name="Group 23"/>
            <p:cNvGrpSpPr>
              <a:grpSpLocks/>
            </p:cNvGrpSpPr>
            <p:nvPr/>
          </p:nvGrpSpPr>
          <p:grpSpPr bwMode="auto">
            <a:xfrm>
              <a:off x="8059913" y="2027237"/>
              <a:ext cx="1143000" cy="533400"/>
              <a:chOff x="3440112" y="3322637"/>
              <a:chExt cx="1143000" cy="533400"/>
            </a:xfrm>
          </p:grpSpPr>
          <p:grpSp>
            <p:nvGrpSpPr>
              <p:cNvPr id="11309" name="Group 24"/>
              <p:cNvGrpSpPr>
                <a:grpSpLocks/>
              </p:cNvGrpSpPr>
              <p:nvPr/>
            </p:nvGrpSpPr>
            <p:grpSpPr bwMode="auto">
              <a:xfrm>
                <a:off x="3440112" y="3322637"/>
                <a:ext cx="1143000" cy="533400"/>
                <a:chOff x="3440112" y="3322637"/>
                <a:chExt cx="1295400" cy="800100"/>
              </a:xfrm>
            </p:grpSpPr>
            <p:sp>
              <p:nvSpPr>
                <p:cNvPr id="27" name="Rectangle 26"/>
                <p:cNvSpPr/>
                <p:nvPr/>
              </p:nvSpPr>
              <p:spPr bwMode="auto">
                <a:xfrm>
                  <a:off x="3657778"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8" name="Rectangle 27"/>
                <p:cNvSpPr/>
                <p:nvPr/>
              </p:nvSpPr>
              <p:spPr bwMode="auto">
                <a:xfrm>
                  <a:off x="3440075"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6" name="TextBox 25"/>
              <p:cNvSpPr txBox="1"/>
              <p:nvPr/>
            </p:nvSpPr>
            <p:spPr>
              <a:xfrm>
                <a:off x="3759173"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1285" name="Group 28"/>
            <p:cNvGrpSpPr>
              <a:grpSpLocks/>
            </p:cNvGrpSpPr>
            <p:nvPr/>
          </p:nvGrpSpPr>
          <p:grpSpPr bwMode="auto">
            <a:xfrm>
              <a:off x="8212313" y="2179637"/>
              <a:ext cx="1143000" cy="533400"/>
              <a:chOff x="3440112" y="3322637"/>
              <a:chExt cx="1143000" cy="533400"/>
            </a:xfrm>
          </p:grpSpPr>
          <p:grpSp>
            <p:nvGrpSpPr>
              <p:cNvPr id="11305" name="Group 29"/>
              <p:cNvGrpSpPr>
                <a:grpSpLocks/>
              </p:cNvGrpSpPr>
              <p:nvPr/>
            </p:nvGrpSpPr>
            <p:grpSpPr bwMode="auto">
              <a:xfrm>
                <a:off x="3440112" y="3322637"/>
                <a:ext cx="1143000" cy="533400"/>
                <a:chOff x="3440112" y="3322637"/>
                <a:chExt cx="1295400" cy="800100"/>
              </a:xfrm>
            </p:grpSpPr>
            <p:sp>
              <p:nvSpPr>
                <p:cNvPr id="32" name="Rectangle 31"/>
                <p:cNvSpPr/>
                <p:nvPr/>
              </p:nvSpPr>
              <p:spPr bwMode="auto">
                <a:xfrm>
                  <a:off x="3657783"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3" name="Rectangle 32"/>
                <p:cNvSpPr/>
                <p:nvPr/>
              </p:nvSpPr>
              <p:spPr bwMode="auto">
                <a:xfrm>
                  <a:off x="3440079"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1" name="TextBox 30"/>
              <p:cNvSpPr txBox="1"/>
              <p:nvPr/>
            </p:nvSpPr>
            <p:spPr>
              <a:xfrm>
                <a:off x="3759177"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1286" name="Group 33"/>
            <p:cNvGrpSpPr>
              <a:grpSpLocks/>
            </p:cNvGrpSpPr>
            <p:nvPr/>
          </p:nvGrpSpPr>
          <p:grpSpPr bwMode="auto">
            <a:xfrm>
              <a:off x="8364713" y="2332037"/>
              <a:ext cx="1143000" cy="533400"/>
              <a:chOff x="3440112" y="3322637"/>
              <a:chExt cx="1143000" cy="533400"/>
            </a:xfrm>
          </p:grpSpPr>
          <p:grpSp>
            <p:nvGrpSpPr>
              <p:cNvPr id="11301" name="Group 34"/>
              <p:cNvGrpSpPr>
                <a:grpSpLocks/>
              </p:cNvGrpSpPr>
              <p:nvPr/>
            </p:nvGrpSpPr>
            <p:grpSpPr bwMode="auto">
              <a:xfrm>
                <a:off x="3440112" y="3322637"/>
                <a:ext cx="1143000" cy="533400"/>
                <a:chOff x="3440112" y="3322637"/>
                <a:chExt cx="1295400" cy="800100"/>
              </a:xfrm>
            </p:grpSpPr>
            <p:sp>
              <p:nvSpPr>
                <p:cNvPr id="37" name="Rectangle 36"/>
                <p:cNvSpPr/>
                <p:nvPr/>
              </p:nvSpPr>
              <p:spPr bwMode="auto">
                <a:xfrm>
                  <a:off x="3657786"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8" name="Rectangle 37"/>
                <p:cNvSpPr/>
                <p:nvPr/>
              </p:nvSpPr>
              <p:spPr bwMode="auto">
                <a:xfrm>
                  <a:off x="3440083"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6" name="TextBox 35"/>
              <p:cNvSpPr txBox="1"/>
              <p:nvPr/>
            </p:nvSpPr>
            <p:spPr>
              <a:xfrm>
                <a:off x="3759180"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1287" name="Group 8"/>
            <p:cNvGrpSpPr>
              <a:grpSpLocks/>
            </p:cNvGrpSpPr>
            <p:nvPr/>
          </p:nvGrpSpPr>
          <p:grpSpPr bwMode="auto">
            <a:xfrm>
              <a:off x="6459713" y="1781921"/>
              <a:ext cx="1048324" cy="1007316"/>
              <a:chOff x="5950974" y="2696321"/>
              <a:chExt cx="1048324" cy="1007316"/>
            </a:xfrm>
          </p:grpSpPr>
          <p:sp>
            <p:nvSpPr>
              <p:cNvPr id="40" name="Flowchart: Alternate Process 39"/>
              <p:cNvSpPr/>
              <p:nvPr/>
            </p:nvSpPr>
            <p:spPr bwMode="auto">
              <a:xfrm>
                <a:off x="5950905" y="2695574"/>
                <a:ext cx="1044599" cy="398463"/>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Audit Q</a:t>
                </a:r>
              </a:p>
            </p:txBody>
          </p:sp>
          <p:sp>
            <p:nvSpPr>
              <p:cNvPr id="41" name="Flowchart: Alternate Process 40"/>
              <p:cNvSpPr/>
              <p:nvPr/>
            </p:nvSpPr>
            <p:spPr bwMode="auto">
              <a:xfrm>
                <a:off x="5954080" y="3305174"/>
                <a:ext cx="1044599" cy="398463"/>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Error Q</a:t>
                </a:r>
              </a:p>
            </p:txBody>
          </p:sp>
        </p:grpSp>
        <p:cxnSp>
          <p:nvCxnSpPr>
            <p:cNvPr id="11288" name="Straight Arrow Connector 13"/>
            <p:cNvCxnSpPr>
              <a:cxnSpLocks noChangeShapeType="1"/>
              <a:stCxn id="15" idx="1"/>
              <a:endCxn id="40" idx="3"/>
            </p:cNvCxnSpPr>
            <p:nvPr/>
          </p:nvCxnSpPr>
          <p:spPr bwMode="auto">
            <a:xfrm flipH="1">
              <a:off x="7504299" y="1980308"/>
              <a:ext cx="250814" cy="471"/>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9" name="Straight Arrow Connector 46"/>
            <p:cNvCxnSpPr>
              <a:cxnSpLocks noChangeShapeType="1"/>
              <a:stCxn id="38" idx="1"/>
              <a:endCxn id="41" idx="3"/>
            </p:cNvCxnSpPr>
            <p:nvPr/>
          </p:nvCxnSpPr>
          <p:spPr bwMode="auto">
            <a:xfrm flipH="1">
              <a:off x="7508037" y="2589908"/>
              <a:ext cx="856676" cy="471"/>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90" name="Group 50"/>
            <p:cNvGrpSpPr>
              <a:grpSpLocks/>
            </p:cNvGrpSpPr>
            <p:nvPr/>
          </p:nvGrpSpPr>
          <p:grpSpPr bwMode="auto">
            <a:xfrm>
              <a:off x="4249913" y="1764932"/>
              <a:ext cx="1752600" cy="1100505"/>
              <a:chOff x="3592512" y="2679332"/>
              <a:chExt cx="1752600" cy="1100505"/>
            </a:xfrm>
          </p:grpSpPr>
          <p:sp>
            <p:nvSpPr>
              <p:cNvPr id="8" name="Flowchart: Alternate Process 7"/>
              <p:cNvSpPr/>
              <p:nvPr/>
            </p:nvSpPr>
            <p:spPr bwMode="auto">
              <a:xfrm>
                <a:off x="3592393" y="2679699"/>
                <a:ext cx="1752640" cy="1100138"/>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ServiceControl</a:t>
                </a:r>
                <a:endParaRPr lang="en-US" sz="1500" dirty="0">
                  <a:latin typeface="Arial" panose="020B0604020202020204" pitchFamily="34" charset="0"/>
                  <a:cs typeface="Arial" panose="020B0604020202020204" pitchFamily="34" charset="0"/>
                </a:endParaRPr>
              </a:p>
            </p:txBody>
          </p:sp>
          <p:sp>
            <p:nvSpPr>
              <p:cNvPr id="43" name="Flowchart: Magnetic Disk 42"/>
              <p:cNvSpPr/>
              <p:nvPr/>
            </p:nvSpPr>
            <p:spPr bwMode="auto">
              <a:xfrm>
                <a:off x="3973402" y="3184524"/>
                <a:ext cx="990623" cy="442913"/>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cxnSp>
          <p:nvCxnSpPr>
            <p:cNvPr id="11291" name="Straight Arrow Connector 56"/>
            <p:cNvCxnSpPr>
              <a:cxnSpLocks noChangeShapeType="1"/>
              <a:stCxn id="41" idx="1"/>
              <a:endCxn id="8" idx="3"/>
            </p:cNvCxnSpPr>
            <p:nvPr/>
          </p:nvCxnSpPr>
          <p:spPr bwMode="auto">
            <a:xfrm flipH="1" flipV="1">
              <a:off x="6002513" y="2315185"/>
              <a:ext cx="460938" cy="27519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2" name="Straight Arrow Connector 59"/>
            <p:cNvCxnSpPr>
              <a:cxnSpLocks noChangeShapeType="1"/>
              <a:stCxn id="40" idx="1"/>
              <a:endCxn id="8" idx="3"/>
            </p:cNvCxnSpPr>
            <p:nvPr/>
          </p:nvCxnSpPr>
          <p:spPr bwMode="auto">
            <a:xfrm flipH="1">
              <a:off x="6002513" y="1980779"/>
              <a:ext cx="457200" cy="334406"/>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293" name="Group 54"/>
            <p:cNvGrpSpPr>
              <a:grpSpLocks/>
            </p:cNvGrpSpPr>
            <p:nvPr/>
          </p:nvGrpSpPr>
          <p:grpSpPr bwMode="auto">
            <a:xfrm>
              <a:off x="1763712" y="1800098"/>
              <a:ext cx="1876601" cy="1065339"/>
              <a:chOff x="615715" y="2027236"/>
              <a:chExt cx="1752600" cy="1282164"/>
            </a:xfrm>
          </p:grpSpPr>
          <p:sp>
            <p:nvSpPr>
              <p:cNvPr id="64" name="Flowchart: Alternate Process 63"/>
              <p:cNvSpPr/>
              <p:nvPr/>
            </p:nvSpPr>
            <p:spPr bwMode="auto">
              <a:xfrm>
                <a:off x="615715" y="2027388"/>
                <a:ext cx="1752476" cy="1282012"/>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ServicePulse</a:t>
                </a:r>
                <a:endParaRPr lang="en-US" sz="1500" dirty="0">
                  <a:latin typeface="Arial" panose="020B0604020202020204" pitchFamily="34" charset="0"/>
                  <a:cs typeface="Arial" panose="020B0604020202020204" pitchFamily="34" charset="0"/>
                </a:endParaRPr>
              </a:p>
            </p:txBody>
          </p:sp>
          <p:pic>
            <p:nvPicPr>
              <p:cNvPr id="11296" name="Picture 5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7013" y="2462762"/>
                <a:ext cx="567340" cy="61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1294" name="Straight Arrow Connector 72"/>
            <p:cNvCxnSpPr>
              <a:cxnSpLocks noChangeShapeType="1"/>
              <a:stCxn id="64" idx="3"/>
              <a:endCxn id="8" idx="1"/>
            </p:cNvCxnSpPr>
            <p:nvPr/>
          </p:nvCxnSpPr>
          <p:spPr bwMode="auto">
            <a:xfrm flipV="1">
              <a:off x="3640313" y="2315185"/>
              <a:ext cx="609600" cy="17583"/>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 name="Rectangular Callout 9"/>
          <p:cNvSpPr/>
          <p:nvPr/>
        </p:nvSpPr>
        <p:spPr bwMode="auto">
          <a:xfrm>
            <a:off x="7234561" y="3836563"/>
            <a:ext cx="1605600" cy="842489"/>
          </a:xfrm>
          <a:prstGeom prst="wedgeRectCallout">
            <a:avLst>
              <a:gd name="adj1" fmla="val 18500"/>
              <a:gd name="adj2" fmla="val -183612"/>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Drop  custom </a:t>
            </a:r>
            <a:r>
              <a:rPr lang="en-US" sz="1300" dirty="0" err="1">
                <a:latin typeface="Arial" panose="020B0604020202020204" pitchFamily="34" charset="0"/>
                <a:cs typeface="Arial" panose="020B0604020202020204" pitchFamily="34" charset="0"/>
              </a:rPr>
              <a:t>checkl</a:t>
            </a:r>
            <a:r>
              <a:rPr lang="en-US" sz="1300" dirty="0">
                <a:latin typeface="Arial" panose="020B0604020202020204" pitchFamily="34" charset="0"/>
                <a:cs typeface="Arial" panose="020B0604020202020204" pitchFamily="34" charset="0"/>
              </a:rPr>
              <a:t> </a:t>
            </a:r>
            <a:r>
              <a:rPr lang="en-US" sz="1300" dirty="0" err="1">
                <a:latin typeface="Arial" panose="020B0604020202020204" pitchFamily="34" charset="0"/>
                <a:cs typeface="Arial" panose="020B0604020202020204" pitchFamily="34" charset="0"/>
              </a:rPr>
              <a:t>dll</a:t>
            </a:r>
            <a:r>
              <a:rPr lang="en-US" sz="1300" dirty="0">
                <a:latin typeface="Arial" panose="020B0604020202020204" pitchFamily="34" charset="0"/>
                <a:cs typeface="Arial" panose="020B0604020202020204" pitchFamily="34" charset="0"/>
              </a:rPr>
              <a:t> into the  endpoint’s bin directory</a:t>
            </a:r>
          </a:p>
        </p:txBody>
      </p:sp>
      <p:sp>
        <p:nvSpPr>
          <p:cNvPr id="67" name="Rectangular Callout 66"/>
          <p:cNvSpPr/>
          <p:nvPr/>
        </p:nvSpPr>
        <p:spPr bwMode="auto">
          <a:xfrm>
            <a:off x="5263201" y="3836563"/>
            <a:ext cx="1771200" cy="842489"/>
          </a:xfrm>
          <a:prstGeom prst="wedgeRectCallout">
            <a:avLst>
              <a:gd name="adj1" fmla="val 86830"/>
              <a:gd name="adj2" fmla="val -203734"/>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Endpoints periodically (or on-demand) run custom checks</a:t>
            </a:r>
          </a:p>
        </p:txBody>
      </p:sp>
      <p:sp>
        <p:nvSpPr>
          <p:cNvPr id="68" name="Rectangular Callout 67"/>
          <p:cNvSpPr/>
          <p:nvPr/>
        </p:nvSpPr>
        <p:spPr bwMode="auto">
          <a:xfrm>
            <a:off x="3301921" y="3850964"/>
            <a:ext cx="1771200" cy="842489"/>
          </a:xfrm>
          <a:prstGeom prst="wedgeRectCallout">
            <a:avLst>
              <a:gd name="adj1" fmla="val 26411"/>
              <a:gd name="adj2" fmla="val -195262"/>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Custom checks events received and stored in SC</a:t>
            </a:r>
          </a:p>
        </p:txBody>
      </p:sp>
      <p:sp>
        <p:nvSpPr>
          <p:cNvPr id="70" name="Rectangular Callout 69"/>
          <p:cNvSpPr/>
          <p:nvPr/>
        </p:nvSpPr>
        <p:spPr bwMode="auto">
          <a:xfrm>
            <a:off x="1268641" y="3850964"/>
            <a:ext cx="1771200" cy="842489"/>
          </a:xfrm>
          <a:prstGeom prst="wedgeRectCallout">
            <a:avLst>
              <a:gd name="adj1" fmla="val 26411"/>
              <a:gd name="adj2" fmla="val -195262"/>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err="1">
                <a:latin typeface="Arial" panose="020B0604020202020204" pitchFamily="34" charset="0"/>
                <a:cs typeface="Arial" panose="020B0604020202020204" pitchFamily="34" charset="0"/>
              </a:rPr>
              <a:t>ServicePulse</a:t>
            </a:r>
            <a:r>
              <a:rPr lang="en-US" sz="1300" dirty="0">
                <a:latin typeface="Arial" panose="020B0604020202020204" pitchFamily="34" charset="0"/>
                <a:cs typeface="Arial" panose="020B0604020202020204" pitchFamily="34" charset="0"/>
              </a:rPr>
              <a:t> notifies when Custom Checks events are raised or cleared</a:t>
            </a:r>
          </a:p>
        </p:txBody>
      </p:sp>
      <p:sp>
        <p:nvSpPr>
          <p:cNvPr id="56" name="Rectangular Callout 55"/>
          <p:cNvSpPr/>
          <p:nvPr/>
        </p:nvSpPr>
        <p:spPr bwMode="auto">
          <a:xfrm>
            <a:off x="7251841" y="4811545"/>
            <a:ext cx="1605600" cy="1169403"/>
          </a:xfrm>
          <a:prstGeom prst="wedgeRectCallout">
            <a:avLst>
              <a:gd name="adj1" fmla="val 25166"/>
              <a:gd name="adj2" fmla="val -5017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Code the check in a class that inherits from </a:t>
            </a:r>
            <a:r>
              <a:rPr lang="en-US" sz="1300" dirty="0" err="1">
                <a:latin typeface="Arial" panose="020B0604020202020204" pitchFamily="34" charset="0"/>
                <a:cs typeface="Arial" panose="020B0604020202020204" pitchFamily="34" charset="0"/>
              </a:rPr>
              <a:t>PeriodicCheck</a:t>
            </a:r>
            <a:endParaRPr lang="en-US" sz="1300" dirty="0">
              <a:latin typeface="Arial" panose="020B0604020202020204" pitchFamily="34" charset="0"/>
              <a:cs typeface="Arial" panose="020B0604020202020204" pitchFamily="34" charset="0"/>
            </a:endParaRPr>
          </a:p>
          <a:p>
            <a:pPr eaLnBrk="1">
              <a:lnSpc>
                <a:spcPct val="96000"/>
              </a:lnSpc>
              <a:buClr>
                <a:srgbClr val="000000"/>
              </a:buClr>
              <a:buSzPct val="100000"/>
              <a:defRPr/>
            </a:pPr>
            <a:r>
              <a:rPr lang="en-US" sz="1300" dirty="0">
                <a:latin typeface="Arial" panose="020B0604020202020204" pitchFamily="34" charset="0"/>
                <a:cs typeface="Arial" panose="020B0604020202020204" pitchFamily="34" charset="0"/>
              </a:rPr>
              <a:t/>
            </a:r>
            <a:br>
              <a:rPr lang="en-US" sz="1300" dirty="0">
                <a:latin typeface="Arial" panose="020B0604020202020204" pitchFamily="34" charset="0"/>
                <a:cs typeface="Arial" panose="020B0604020202020204" pitchFamily="34" charset="0"/>
              </a:rPr>
            </a:br>
            <a:r>
              <a:rPr lang="en-US" sz="1300" dirty="0">
                <a:latin typeface="Arial" panose="020B0604020202020204" pitchFamily="34" charset="0"/>
                <a:cs typeface="Arial" panose="020B0604020202020204" pitchFamily="34" charset="0"/>
              </a:rPr>
              <a:t>(See GH repo issue  </a:t>
            </a:r>
            <a:r>
              <a:rPr lang="en-US" sz="1300" dirty="0" err="1">
                <a:latin typeface="Arial" panose="020B0604020202020204" pitchFamily="34" charset="0"/>
                <a:cs typeface="Arial" panose="020B0604020202020204" pitchFamily="34" charset="0"/>
              </a:rPr>
              <a:t>ServicePulse</a:t>
            </a:r>
            <a:r>
              <a:rPr lang="en-US" sz="1300" dirty="0">
                <a:latin typeface="Arial" panose="020B0604020202020204" pitchFamily="34" charset="0"/>
                <a:cs typeface="Arial" panose="020B0604020202020204" pitchFamily="34" charset="0"/>
              </a:rPr>
              <a:t> #16)</a:t>
            </a:r>
          </a:p>
          <a:p>
            <a:pPr eaLnBrk="1">
              <a:lnSpc>
                <a:spcPct val="96000"/>
              </a:lnSpc>
              <a:buClr>
                <a:srgbClr val="000000"/>
              </a:buClr>
              <a:buSzPct val="100000"/>
              <a:buFont typeface="Times New Roman" panose="02020603050405020304" pitchFamily="18" charset="0"/>
              <a:buNone/>
              <a:defRPr/>
            </a:pPr>
            <a:endParaRPr lang="en-US"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37747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7" grpId="0" animBg="1"/>
      <p:bldP spid="68" grpId="0" animBg="1"/>
      <p:bldP spid="70" grpId="0" animBg="1"/>
      <p:bldP spid="5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6" name="Text Box 3"/>
          <p:cNvSpPr txBox="1">
            <a:spLocks noChangeArrowheads="1"/>
          </p:cNvSpPr>
          <p:nvPr/>
        </p:nvSpPr>
        <p:spPr bwMode="auto">
          <a:xfrm>
            <a:off x="3317760" y="6323704"/>
            <a:ext cx="5598720" cy="344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ServiceInsight for NServiceBus</a:t>
            </a:r>
          </a:p>
        </p:txBody>
      </p:sp>
      <p:sp>
        <p:nvSpPr>
          <p:cNvPr id="13317" name="Text Box 4"/>
          <p:cNvSpPr txBox="1">
            <a:spLocks noChangeArrowheads="1"/>
          </p:cNvSpPr>
          <p:nvPr/>
        </p:nvSpPr>
        <p:spPr bwMode="auto">
          <a:xfrm>
            <a:off x="37440" y="70568"/>
            <a:ext cx="3813120" cy="486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marL="161925" indent="-161925">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marL="377825" indent="-161925">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ctr" eaLnBrk="1">
              <a:lnSpc>
                <a:spcPct val="106000"/>
              </a:lnSpc>
              <a:spcAft>
                <a:spcPct val="0"/>
              </a:spcAft>
            </a:pPr>
            <a:r>
              <a:rPr lang="en-US" altLang="en-US" sz="2500">
                <a:latin typeface="Dosis SemiBold" pitchFamily="32" charset="0"/>
              </a:rPr>
              <a:t>Failed Messages</a:t>
            </a:r>
          </a:p>
        </p:txBody>
      </p:sp>
      <p:sp>
        <p:nvSpPr>
          <p:cNvPr id="13318" name="Rectangle 5"/>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1331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0" name="Rectangle 7"/>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133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22" name="Text Box 10"/>
          <p:cNvSpPr txBox="1">
            <a:spLocks noChangeArrowheads="1"/>
          </p:cNvSpPr>
          <p:nvPr/>
        </p:nvSpPr>
        <p:spPr bwMode="auto">
          <a:xfrm>
            <a:off x="829440" y="6325144"/>
            <a:ext cx="8087040" cy="344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ServicePulse for NServiceBus</a:t>
            </a:r>
          </a:p>
        </p:txBody>
      </p:sp>
      <p:pic>
        <p:nvPicPr>
          <p:cNvPr id="1332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2961" y="0"/>
            <a:ext cx="2260800" cy="48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24" name="Group 2"/>
          <p:cNvGrpSpPr>
            <a:grpSpLocks/>
          </p:cNvGrpSpPr>
          <p:nvPr/>
        </p:nvGrpSpPr>
        <p:grpSpPr bwMode="auto">
          <a:xfrm>
            <a:off x="1599841" y="1562564"/>
            <a:ext cx="7024320" cy="1036909"/>
            <a:chOff x="1763712" y="1722437"/>
            <a:chExt cx="7744001" cy="1143000"/>
          </a:xfrm>
        </p:grpSpPr>
        <p:grpSp>
          <p:nvGrpSpPr>
            <p:cNvPr id="13327" name="Group 6"/>
            <p:cNvGrpSpPr>
              <a:grpSpLocks/>
            </p:cNvGrpSpPr>
            <p:nvPr/>
          </p:nvGrpSpPr>
          <p:grpSpPr bwMode="auto">
            <a:xfrm>
              <a:off x="7755113" y="1722437"/>
              <a:ext cx="1143000" cy="533400"/>
              <a:chOff x="3440112" y="3322637"/>
              <a:chExt cx="1143000" cy="533400"/>
            </a:xfrm>
          </p:grpSpPr>
          <p:grpSp>
            <p:nvGrpSpPr>
              <p:cNvPr id="13362" name="Group 4"/>
              <p:cNvGrpSpPr>
                <a:grpSpLocks/>
              </p:cNvGrpSpPr>
              <p:nvPr/>
            </p:nvGrpSpPr>
            <p:grpSpPr bwMode="auto">
              <a:xfrm>
                <a:off x="3440112" y="3322637"/>
                <a:ext cx="1143000" cy="533400"/>
                <a:chOff x="3440112" y="3322637"/>
                <a:chExt cx="1295400" cy="800100"/>
              </a:xfrm>
            </p:grpSpPr>
            <p:sp>
              <p:nvSpPr>
                <p:cNvPr id="4" name="Rectangle 3"/>
                <p:cNvSpPr/>
                <p:nvPr/>
              </p:nvSpPr>
              <p:spPr bwMode="auto">
                <a:xfrm>
                  <a:off x="3657770"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15" name="Rectangle 14"/>
                <p:cNvSpPr/>
                <p:nvPr/>
              </p:nvSpPr>
              <p:spPr bwMode="auto">
                <a:xfrm>
                  <a:off x="3440067"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6" name="TextBox 5"/>
              <p:cNvSpPr txBox="1"/>
              <p:nvPr/>
            </p:nvSpPr>
            <p:spPr>
              <a:xfrm>
                <a:off x="3759166"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3328" name="Group 18"/>
            <p:cNvGrpSpPr>
              <a:grpSpLocks/>
            </p:cNvGrpSpPr>
            <p:nvPr/>
          </p:nvGrpSpPr>
          <p:grpSpPr bwMode="auto">
            <a:xfrm>
              <a:off x="7907513" y="1874837"/>
              <a:ext cx="1143000" cy="533400"/>
              <a:chOff x="3440112" y="3322637"/>
              <a:chExt cx="1143000" cy="533400"/>
            </a:xfrm>
          </p:grpSpPr>
          <p:grpSp>
            <p:nvGrpSpPr>
              <p:cNvPr id="13358" name="Group 19"/>
              <p:cNvGrpSpPr>
                <a:grpSpLocks/>
              </p:cNvGrpSpPr>
              <p:nvPr/>
            </p:nvGrpSpPr>
            <p:grpSpPr bwMode="auto">
              <a:xfrm>
                <a:off x="3440112" y="3322637"/>
                <a:ext cx="1143000" cy="533400"/>
                <a:chOff x="3440112" y="3322637"/>
                <a:chExt cx="1295400" cy="800100"/>
              </a:xfrm>
            </p:grpSpPr>
            <p:sp>
              <p:nvSpPr>
                <p:cNvPr id="22" name="Rectangle 21"/>
                <p:cNvSpPr/>
                <p:nvPr/>
              </p:nvSpPr>
              <p:spPr bwMode="auto">
                <a:xfrm>
                  <a:off x="3657775"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3" name="Rectangle 22"/>
                <p:cNvSpPr/>
                <p:nvPr/>
              </p:nvSpPr>
              <p:spPr bwMode="auto">
                <a:xfrm>
                  <a:off x="3440071"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1" name="TextBox 20"/>
              <p:cNvSpPr txBox="1"/>
              <p:nvPr/>
            </p:nvSpPr>
            <p:spPr>
              <a:xfrm>
                <a:off x="3759171"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3329" name="Group 23"/>
            <p:cNvGrpSpPr>
              <a:grpSpLocks/>
            </p:cNvGrpSpPr>
            <p:nvPr/>
          </p:nvGrpSpPr>
          <p:grpSpPr bwMode="auto">
            <a:xfrm>
              <a:off x="8059913" y="2027237"/>
              <a:ext cx="1143000" cy="533400"/>
              <a:chOff x="3440112" y="3322637"/>
              <a:chExt cx="1143000" cy="533400"/>
            </a:xfrm>
          </p:grpSpPr>
          <p:grpSp>
            <p:nvGrpSpPr>
              <p:cNvPr id="13354" name="Group 24"/>
              <p:cNvGrpSpPr>
                <a:grpSpLocks/>
              </p:cNvGrpSpPr>
              <p:nvPr/>
            </p:nvGrpSpPr>
            <p:grpSpPr bwMode="auto">
              <a:xfrm>
                <a:off x="3440112" y="3322637"/>
                <a:ext cx="1143000" cy="533400"/>
                <a:chOff x="3440112" y="3322637"/>
                <a:chExt cx="1295400" cy="800100"/>
              </a:xfrm>
            </p:grpSpPr>
            <p:sp>
              <p:nvSpPr>
                <p:cNvPr id="27" name="Rectangle 26"/>
                <p:cNvSpPr/>
                <p:nvPr/>
              </p:nvSpPr>
              <p:spPr bwMode="auto">
                <a:xfrm>
                  <a:off x="3657778"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8" name="Rectangle 27"/>
                <p:cNvSpPr/>
                <p:nvPr/>
              </p:nvSpPr>
              <p:spPr bwMode="auto">
                <a:xfrm>
                  <a:off x="3440075"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6" name="TextBox 25"/>
              <p:cNvSpPr txBox="1"/>
              <p:nvPr/>
            </p:nvSpPr>
            <p:spPr>
              <a:xfrm>
                <a:off x="3759173"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3330" name="Group 28"/>
            <p:cNvGrpSpPr>
              <a:grpSpLocks/>
            </p:cNvGrpSpPr>
            <p:nvPr/>
          </p:nvGrpSpPr>
          <p:grpSpPr bwMode="auto">
            <a:xfrm>
              <a:off x="8212313" y="2179637"/>
              <a:ext cx="1143000" cy="533400"/>
              <a:chOff x="3440112" y="3322637"/>
              <a:chExt cx="1143000" cy="533400"/>
            </a:xfrm>
          </p:grpSpPr>
          <p:grpSp>
            <p:nvGrpSpPr>
              <p:cNvPr id="13350" name="Group 29"/>
              <p:cNvGrpSpPr>
                <a:grpSpLocks/>
              </p:cNvGrpSpPr>
              <p:nvPr/>
            </p:nvGrpSpPr>
            <p:grpSpPr bwMode="auto">
              <a:xfrm>
                <a:off x="3440112" y="3322637"/>
                <a:ext cx="1143000" cy="533400"/>
                <a:chOff x="3440112" y="3322637"/>
                <a:chExt cx="1295400" cy="800100"/>
              </a:xfrm>
            </p:grpSpPr>
            <p:sp>
              <p:nvSpPr>
                <p:cNvPr id="32" name="Rectangle 31"/>
                <p:cNvSpPr/>
                <p:nvPr/>
              </p:nvSpPr>
              <p:spPr bwMode="auto">
                <a:xfrm>
                  <a:off x="3657783"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3" name="Rectangle 32"/>
                <p:cNvSpPr/>
                <p:nvPr/>
              </p:nvSpPr>
              <p:spPr bwMode="auto">
                <a:xfrm>
                  <a:off x="3440079"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1" name="TextBox 30"/>
              <p:cNvSpPr txBox="1"/>
              <p:nvPr/>
            </p:nvSpPr>
            <p:spPr>
              <a:xfrm>
                <a:off x="3759177"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3331" name="Group 33"/>
            <p:cNvGrpSpPr>
              <a:grpSpLocks/>
            </p:cNvGrpSpPr>
            <p:nvPr/>
          </p:nvGrpSpPr>
          <p:grpSpPr bwMode="auto">
            <a:xfrm>
              <a:off x="8364713" y="2332037"/>
              <a:ext cx="1143000" cy="533400"/>
              <a:chOff x="3440112" y="3322637"/>
              <a:chExt cx="1143000" cy="533400"/>
            </a:xfrm>
          </p:grpSpPr>
          <p:grpSp>
            <p:nvGrpSpPr>
              <p:cNvPr id="13346" name="Group 34"/>
              <p:cNvGrpSpPr>
                <a:grpSpLocks/>
              </p:cNvGrpSpPr>
              <p:nvPr/>
            </p:nvGrpSpPr>
            <p:grpSpPr bwMode="auto">
              <a:xfrm>
                <a:off x="3440112" y="3322637"/>
                <a:ext cx="1143000" cy="533400"/>
                <a:chOff x="3440112" y="3322637"/>
                <a:chExt cx="1295400" cy="800100"/>
              </a:xfrm>
            </p:grpSpPr>
            <p:sp>
              <p:nvSpPr>
                <p:cNvPr id="37" name="Rectangle 36"/>
                <p:cNvSpPr/>
                <p:nvPr/>
              </p:nvSpPr>
              <p:spPr bwMode="auto">
                <a:xfrm>
                  <a:off x="3657786"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8" name="Rectangle 37"/>
                <p:cNvSpPr/>
                <p:nvPr/>
              </p:nvSpPr>
              <p:spPr bwMode="auto">
                <a:xfrm>
                  <a:off x="3440083"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6" name="TextBox 35"/>
              <p:cNvSpPr txBox="1"/>
              <p:nvPr/>
            </p:nvSpPr>
            <p:spPr>
              <a:xfrm>
                <a:off x="3759180"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13332" name="Group 8"/>
            <p:cNvGrpSpPr>
              <a:grpSpLocks/>
            </p:cNvGrpSpPr>
            <p:nvPr/>
          </p:nvGrpSpPr>
          <p:grpSpPr bwMode="auto">
            <a:xfrm>
              <a:off x="6459713" y="1781921"/>
              <a:ext cx="1048324" cy="1007316"/>
              <a:chOff x="5950974" y="2696321"/>
              <a:chExt cx="1048324" cy="1007316"/>
            </a:xfrm>
          </p:grpSpPr>
          <p:sp>
            <p:nvSpPr>
              <p:cNvPr id="40" name="Flowchart: Alternate Process 39"/>
              <p:cNvSpPr/>
              <p:nvPr/>
            </p:nvSpPr>
            <p:spPr bwMode="auto">
              <a:xfrm>
                <a:off x="5950905" y="2695574"/>
                <a:ext cx="1044599" cy="398463"/>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Audit Q</a:t>
                </a:r>
              </a:p>
            </p:txBody>
          </p:sp>
          <p:sp>
            <p:nvSpPr>
              <p:cNvPr id="41" name="Flowchart: Alternate Process 40"/>
              <p:cNvSpPr/>
              <p:nvPr/>
            </p:nvSpPr>
            <p:spPr bwMode="auto">
              <a:xfrm>
                <a:off x="5954080" y="3305174"/>
                <a:ext cx="1044599" cy="398463"/>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Error Q</a:t>
                </a:r>
              </a:p>
            </p:txBody>
          </p:sp>
        </p:grpSp>
        <p:cxnSp>
          <p:nvCxnSpPr>
            <p:cNvPr id="13333" name="Straight Arrow Connector 13"/>
            <p:cNvCxnSpPr>
              <a:cxnSpLocks noChangeShapeType="1"/>
              <a:stCxn id="15" idx="1"/>
              <a:endCxn id="40" idx="3"/>
            </p:cNvCxnSpPr>
            <p:nvPr/>
          </p:nvCxnSpPr>
          <p:spPr bwMode="auto">
            <a:xfrm flipH="1">
              <a:off x="7504299" y="1980308"/>
              <a:ext cx="250814" cy="471"/>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4" name="Straight Arrow Connector 46"/>
            <p:cNvCxnSpPr>
              <a:cxnSpLocks noChangeShapeType="1"/>
              <a:stCxn id="38" idx="1"/>
              <a:endCxn id="41" idx="3"/>
            </p:cNvCxnSpPr>
            <p:nvPr/>
          </p:nvCxnSpPr>
          <p:spPr bwMode="auto">
            <a:xfrm flipH="1">
              <a:off x="7508037" y="2589908"/>
              <a:ext cx="856676" cy="471"/>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335" name="Group 50"/>
            <p:cNvGrpSpPr>
              <a:grpSpLocks/>
            </p:cNvGrpSpPr>
            <p:nvPr/>
          </p:nvGrpSpPr>
          <p:grpSpPr bwMode="auto">
            <a:xfrm>
              <a:off x="4249913" y="1764932"/>
              <a:ext cx="1752600" cy="1100505"/>
              <a:chOff x="3592512" y="2679332"/>
              <a:chExt cx="1752600" cy="1100505"/>
            </a:xfrm>
          </p:grpSpPr>
          <p:sp>
            <p:nvSpPr>
              <p:cNvPr id="8" name="Flowchart: Alternate Process 7"/>
              <p:cNvSpPr/>
              <p:nvPr/>
            </p:nvSpPr>
            <p:spPr bwMode="auto">
              <a:xfrm>
                <a:off x="3592393" y="2679699"/>
                <a:ext cx="1752640" cy="1100138"/>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ServiceControl</a:t>
                </a:r>
                <a:endParaRPr lang="en-US" sz="1500" dirty="0">
                  <a:latin typeface="Arial" panose="020B0604020202020204" pitchFamily="34" charset="0"/>
                  <a:cs typeface="Arial" panose="020B0604020202020204" pitchFamily="34" charset="0"/>
                </a:endParaRPr>
              </a:p>
            </p:txBody>
          </p:sp>
          <p:sp>
            <p:nvSpPr>
              <p:cNvPr id="43" name="Flowchart: Magnetic Disk 42"/>
              <p:cNvSpPr/>
              <p:nvPr/>
            </p:nvSpPr>
            <p:spPr bwMode="auto">
              <a:xfrm>
                <a:off x="3973402" y="3184524"/>
                <a:ext cx="990623" cy="442913"/>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cxnSp>
          <p:nvCxnSpPr>
            <p:cNvPr id="13336" name="Straight Arrow Connector 56"/>
            <p:cNvCxnSpPr>
              <a:cxnSpLocks noChangeShapeType="1"/>
              <a:stCxn id="41" idx="1"/>
              <a:endCxn id="8" idx="3"/>
            </p:cNvCxnSpPr>
            <p:nvPr/>
          </p:nvCxnSpPr>
          <p:spPr bwMode="auto">
            <a:xfrm flipH="1" flipV="1">
              <a:off x="6002513" y="2315185"/>
              <a:ext cx="460938" cy="27519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37" name="Straight Arrow Connector 59"/>
            <p:cNvCxnSpPr>
              <a:cxnSpLocks noChangeShapeType="1"/>
              <a:stCxn id="40" idx="1"/>
              <a:endCxn id="8" idx="3"/>
            </p:cNvCxnSpPr>
            <p:nvPr/>
          </p:nvCxnSpPr>
          <p:spPr bwMode="auto">
            <a:xfrm flipH="1">
              <a:off x="6002513" y="1980779"/>
              <a:ext cx="457200" cy="334406"/>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338" name="Group 54"/>
            <p:cNvGrpSpPr>
              <a:grpSpLocks/>
            </p:cNvGrpSpPr>
            <p:nvPr/>
          </p:nvGrpSpPr>
          <p:grpSpPr bwMode="auto">
            <a:xfrm>
              <a:off x="1763712" y="1800098"/>
              <a:ext cx="1876601" cy="1065339"/>
              <a:chOff x="615715" y="2027236"/>
              <a:chExt cx="1752600" cy="1282164"/>
            </a:xfrm>
          </p:grpSpPr>
          <p:sp>
            <p:nvSpPr>
              <p:cNvPr id="64" name="Flowchart: Alternate Process 63"/>
              <p:cNvSpPr/>
              <p:nvPr/>
            </p:nvSpPr>
            <p:spPr bwMode="auto">
              <a:xfrm>
                <a:off x="615715" y="2027388"/>
                <a:ext cx="1752476" cy="1282012"/>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ServicePulse</a:t>
                </a:r>
                <a:endParaRPr lang="en-US" sz="1500" dirty="0">
                  <a:latin typeface="Arial" panose="020B0604020202020204" pitchFamily="34" charset="0"/>
                  <a:cs typeface="Arial" panose="020B0604020202020204" pitchFamily="34" charset="0"/>
                </a:endParaRPr>
              </a:p>
            </p:txBody>
          </p:sp>
          <p:pic>
            <p:nvPicPr>
              <p:cNvPr id="13341" name="Picture 5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7013" y="2462762"/>
                <a:ext cx="567340" cy="61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339" name="Straight Arrow Connector 72"/>
            <p:cNvCxnSpPr>
              <a:cxnSpLocks noChangeShapeType="1"/>
              <a:stCxn id="64" idx="3"/>
              <a:endCxn id="8" idx="1"/>
            </p:cNvCxnSpPr>
            <p:nvPr/>
          </p:nvCxnSpPr>
          <p:spPr bwMode="auto">
            <a:xfrm flipV="1">
              <a:off x="3640313" y="2315185"/>
              <a:ext cx="609600" cy="17583"/>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8" name="Rectangular Callout 67"/>
          <p:cNvSpPr/>
          <p:nvPr/>
        </p:nvSpPr>
        <p:spPr bwMode="auto">
          <a:xfrm>
            <a:off x="3301921" y="3850964"/>
            <a:ext cx="1892160" cy="842489"/>
          </a:xfrm>
          <a:prstGeom prst="wedgeRectCallout">
            <a:avLst>
              <a:gd name="adj1" fmla="val 26411"/>
              <a:gd name="adj2" fmla="val -195262"/>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SC consumes failed messages from Error Q</a:t>
            </a:r>
          </a:p>
        </p:txBody>
      </p:sp>
      <p:sp>
        <p:nvSpPr>
          <p:cNvPr id="70" name="Rectangular Callout 69"/>
          <p:cNvSpPr/>
          <p:nvPr/>
        </p:nvSpPr>
        <p:spPr bwMode="auto">
          <a:xfrm>
            <a:off x="1268641" y="3850964"/>
            <a:ext cx="1771200" cy="842489"/>
          </a:xfrm>
          <a:prstGeom prst="wedgeRectCallout">
            <a:avLst>
              <a:gd name="adj1" fmla="val 26411"/>
              <a:gd name="adj2" fmla="val -195262"/>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Indicators detect Failed Messages, which can be Retried (or cleared) via SP UI</a:t>
            </a:r>
          </a:p>
        </p:txBody>
      </p:sp>
    </p:spTree>
    <p:extLst>
      <p:ext uri="{BB962C8B-B14F-4D97-AF65-F5344CB8AC3E}">
        <p14:creationId xmlns:p14="http://schemas.microsoft.com/office/powerpoint/2010/main" val="1973156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215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8" name="Text Box 3"/>
          <p:cNvSpPr txBox="1">
            <a:spLocks noChangeArrowheads="1"/>
          </p:cNvSpPr>
          <p:nvPr/>
        </p:nvSpPr>
        <p:spPr bwMode="auto">
          <a:xfrm>
            <a:off x="3317760" y="6323704"/>
            <a:ext cx="5598720" cy="344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ServiceInsight for NServiceBus</a:t>
            </a:r>
          </a:p>
        </p:txBody>
      </p:sp>
      <p:sp>
        <p:nvSpPr>
          <p:cNvPr id="21509" name="Text Box 4"/>
          <p:cNvSpPr txBox="1">
            <a:spLocks noChangeArrowheads="1"/>
          </p:cNvSpPr>
          <p:nvPr/>
        </p:nvSpPr>
        <p:spPr bwMode="auto">
          <a:xfrm>
            <a:off x="37440" y="70568"/>
            <a:ext cx="6815520" cy="486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marL="161925" indent="-161925">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marL="377825" indent="-161925">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ctr" eaLnBrk="1">
              <a:lnSpc>
                <a:spcPct val="106000"/>
              </a:lnSpc>
              <a:spcAft>
                <a:spcPct val="0"/>
              </a:spcAft>
            </a:pPr>
            <a:r>
              <a:rPr lang="en-US" altLang="en-US" sz="2500">
                <a:latin typeface="Dosis SemiBold" pitchFamily="32" charset="0"/>
              </a:rPr>
              <a:t>Endpoint Restarts and Configuration Changes</a:t>
            </a:r>
          </a:p>
        </p:txBody>
      </p:sp>
      <p:sp>
        <p:nvSpPr>
          <p:cNvPr id="21510" name="Rectangle 5"/>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215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2" name="Rectangle 7"/>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2151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4" name="Text Box 10"/>
          <p:cNvSpPr txBox="1">
            <a:spLocks noChangeArrowheads="1"/>
          </p:cNvSpPr>
          <p:nvPr/>
        </p:nvSpPr>
        <p:spPr bwMode="auto">
          <a:xfrm>
            <a:off x="829440" y="6325144"/>
            <a:ext cx="8087040" cy="344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ServicePulse for NServiceBus</a:t>
            </a:r>
          </a:p>
        </p:txBody>
      </p:sp>
      <p:pic>
        <p:nvPicPr>
          <p:cNvPr id="21515"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2961" y="0"/>
            <a:ext cx="2260800" cy="48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6" name="Group 2"/>
          <p:cNvGrpSpPr>
            <a:grpSpLocks/>
          </p:cNvGrpSpPr>
          <p:nvPr/>
        </p:nvGrpSpPr>
        <p:grpSpPr bwMode="auto">
          <a:xfrm>
            <a:off x="1599841" y="1562564"/>
            <a:ext cx="7024320" cy="1036909"/>
            <a:chOff x="1763712" y="1722437"/>
            <a:chExt cx="7744001" cy="1143000"/>
          </a:xfrm>
        </p:grpSpPr>
        <p:grpSp>
          <p:nvGrpSpPr>
            <p:cNvPr id="21520" name="Group 6"/>
            <p:cNvGrpSpPr>
              <a:grpSpLocks/>
            </p:cNvGrpSpPr>
            <p:nvPr/>
          </p:nvGrpSpPr>
          <p:grpSpPr bwMode="auto">
            <a:xfrm>
              <a:off x="7755113" y="1722437"/>
              <a:ext cx="1143000" cy="533400"/>
              <a:chOff x="3440112" y="3322637"/>
              <a:chExt cx="1143000" cy="533400"/>
            </a:xfrm>
          </p:grpSpPr>
          <p:grpSp>
            <p:nvGrpSpPr>
              <p:cNvPr id="21555" name="Group 4"/>
              <p:cNvGrpSpPr>
                <a:grpSpLocks/>
              </p:cNvGrpSpPr>
              <p:nvPr/>
            </p:nvGrpSpPr>
            <p:grpSpPr bwMode="auto">
              <a:xfrm>
                <a:off x="3440112" y="3322637"/>
                <a:ext cx="1143000" cy="533400"/>
                <a:chOff x="3440112" y="3322637"/>
                <a:chExt cx="1295400" cy="800100"/>
              </a:xfrm>
            </p:grpSpPr>
            <p:sp>
              <p:nvSpPr>
                <p:cNvPr id="4" name="Rectangle 3"/>
                <p:cNvSpPr/>
                <p:nvPr/>
              </p:nvSpPr>
              <p:spPr bwMode="auto">
                <a:xfrm>
                  <a:off x="3657770"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15" name="Rectangle 14"/>
                <p:cNvSpPr/>
                <p:nvPr/>
              </p:nvSpPr>
              <p:spPr bwMode="auto">
                <a:xfrm>
                  <a:off x="3440067"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6" name="TextBox 5"/>
              <p:cNvSpPr txBox="1"/>
              <p:nvPr/>
            </p:nvSpPr>
            <p:spPr>
              <a:xfrm>
                <a:off x="3759166"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21521" name="Group 18"/>
            <p:cNvGrpSpPr>
              <a:grpSpLocks/>
            </p:cNvGrpSpPr>
            <p:nvPr/>
          </p:nvGrpSpPr>
          <p:grpSpPr bwMode="auto">
            <a:xfrm>
              <a:off x="7907513" y="1874837"/>
              <a:ext cx="1143000" cy="533400"/>
              <a:chOff x="3440112" y="3322637"/>
              <a:chExt cx="1143000" cy="533400"/>
            </a:xfrm>
          </p:grpSpPr>
          <p:grpSp>
            <p:nvGrpSpPr>
              <p:cNvPr id="21551" name="Group 19"/>
              <p:cNvGrpSpPr>
                <a:grpSpLocks/>
              </p:cNvGrpSpPr>
              <p:nvPr/>
            </p:nvGrpSpPr>
            <p:grpSpPr bwMode="auto">
              <a:xfrm>
                <a:off x="3440112" y="3322637"/>
                <a:ext cx="1143000" cy="533400"/>
                <a:chOff x="3440112" y="3322637"/>
                <a:chExt cx="1295400" cy="800100"/>
              </a:xfrm>
            </p:grpSpPr>
            <p:sp>
              <p:nvSpPr>
                <p:cNvPr id="22" name="Rectangle 21"/>
                <p:cNvSpPr/>
                <p:nvPr/>
              </p:nvSpPr>
              <p:spPr bwMode="auto">
                <a:xfrm>
                  <a:off x="3657775"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3" name="Rectangle 22"/>
                <p:cNvSpPr/>
                <p:nvPr/>
              </p:nvSpPr>
              <p:spPr bwMode="auto">
                <a:xfrm>
                  <a:off x="3440071"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1" name="TextBox 20"/>
              <p:cNvSpPr txBox="1"/>
              <p:nvPr/>
            </p:nvSpPr>
            <p:spPr>
              <a:xfrm>
                <a:off x="3759171"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21522" name="Group 23"/>
            <p:cNvGrpSpPr>
              <a:grpSpLocks/>
            </p:cNvGrpSpPr>
            <p:nvPr/>
          </p:nvGrpSpPr>
          <p:grpSpPr bwMode="auto">
            <a:xfrm>
              <a:off x="8059913" y="2027237"/>
              <a:ext cx="1143000" cy="533400"/>
              <a:chOff x="3440112" y="3322637"/>
              <a:chExt cx="1143000" cy="533400"/>
            </a:xfrm>
          </p:grpSpPr>
          <p:grpSp>
            <p:nvGrpSpPr>
              <p:cNvPr id="21547" name="Group 24"/>
              <p:cNvGrpSpPr>
                <a:grpSpLocks/>
              </p:cNvGrpSpPr>
              <p:nvPr/>
            </p:nvGrpSpPr>
            <p:grpSpPr bwMode="auto">
              <a:xfrm>
                <a:off x="3440112" y="3322637"/>
                <a:ext cx="1143000" cy="533400"/>
                <a:chOff x="3440112" y="3322637"/>
                <a:chExt cx="1295400" cy="800100"/>
              </a:xfrm>
            </p:grpSpPr>
            <p:sp>
              <p:nvSpPr>
                <p:cNvPr id="27" name="Rectangle 26"/>
                <p:cNvSpPr/>
                <p:nvPr/>
              </p:nvSpPr>
              <p:spPr bwMode="auto">
                <a:xfrm>
                  <a:off x="3657778"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28" name="Rectangle 27"/>
                <p:cNvSpPr/>
                <p:nvPr/>
              </p:nvSpPr>
              <p:spPr bwMode="auto">
                <a:xfrm>
                  <a:off x="3440075"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26" name="TextBox 25"/>
              <p:cNvSpPr txBox="1"/>
              <p:nvPr/>
            </p:nvSpPr>
            <p:spPr>
              <a:xfrm>
                <a:off x="3759173"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21523" name="Group 28"/>
            <p:cNvGrpSpPr>
              <a:grpSpLocks/>
            </p:cNvGrpSpPr>
            <p:nvPr/>
          </p:nvGrpSpPr>
          <p:grpSpPr bwMode="auto">
            <a:xfrm>
              <a:off x="8212313" y="2179637"/>
              <a:ext cx="1143000" cy="533400"/>
              <a:chOff x="3440112" y="3322637"/>
              <a:chExt cx="1143000" cy="533400"/>
            </a:xfrm>
          </p:grpSpPr>
          <p:grpSp>
            <p:nvGrpSpPr>
              <p:cNvPr id="21543" name="Group 29"/>
              <p:cNvGrpSpPr>
                <a:grpSpLocks/>
              </p:cNvGrpSpPr>
              <p:nvPr/>
            </p:nvGrpSpPr>
            <p:grpSpPr bwMode="auto">
              <a:xfrm>
                <a:off x="3440112" y="3322637"/>
                <a:ext cx="1143000" cy="533400"/>
                <a:chOff x="3440112" y="3322637"/>
                <a:chExt cx="1295400" cy="800100"/>
              </a:xfrm>
            </p:grpSpPr>
            <p:sp>
              <p:nvSpPr>
                <p:cNvPr id="32" name="Rectangle 31"/>
                <p:cNvSpPr/>
                <p:nvPr/>
              </p:nvSpPr>
              <p:spPr bwMode="auto">
                <a:xfrm>
                  <a:off x="3657783"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3" name="Rectangle 32"/>
                <p:cNvSpPr/>
                <p:nvPr/>
              </p:nvSpPr>
              <p:spPr bwMode="auto">
                <a:xfrm>
                  <a:off x="3440079"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1" name="TextBox 30"/>
              <p:cNvSpPr txBox="1"/>
              <p:nvPr/>
            </p:nvSpPr>
            <p:spPr>
              <a:xfrm>
                <a:off x="3759177"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21524" name="Group 33"/>
            <p:cNvGrpSpPr>
              <a:grpSpLocks/>
            </p:cNvGrpSpPr>
            <p:nvPr/>
          </p:nvGrpSpPr>
          <p:grpSpPr bwMode="auto">
            <a:xfrm>
              <a:off x="8364713" y="2332037"/>
              <a:ext cx="1143000" cy="533400"/>
              <a:chOff x="3440112" y="3322637"/>
              <a:chExt cx="1143000" cy="533400"/>
            </a:xfrm>
          </p:grpSpPr>
          <p:grpSp>
            <p:nvGrpSpPr>
              <p:cNvPr id="21539" name="Group 34"/>
              <p:cNvGrpSpPr>
                <a:grpSpLocks/>
              </p:cNvGrpSpPr>
              <p:nvPr/>
            </p:nvGrpSpPr>
            <p:grpSpPr bwMode="auto">
              <a:xfrm>
                <a:off x="3440112" y="3322637"/>
                <a:ext cx="1143000" cy="533400"/>
                <a:chOff x="3440112" y="3322637"/>
                <a:chExt cx="1295400" cy="800100"/>
              </a:xfrm>
            </p:grpSpPr>
            <p:sp>
              <p:nvSpPr>
                <p:cNvPr id="37" name="Rectangle 36"/>
                <p:cNvSpPr/>
                <p:nvPr/>
              </p:nvSpPr>
              <p:spPr bwMode="auto">
                <a:xfrm>
                  <a:off x="3657786" y="3322637"/>
                  <a:ext cx="1077726" cy="800100"/>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sz="1000" dirty="0">
                    <a:latin typeface="Arial" panose="020B0604020202020204" pitchFamily="34" charset="0"/>
                    <a:cs typeface="Arial" panose="020B0604020202020204" pitchFamily="34" charset="0"/>
                  </a:endParaRPr>
                </a:p>
              </p:txBody>
            </p:sp>
            <p:sp>
              <p:nvSpPr>
                <p:cNvPr id="38" name="Rectangle 37"/>
                <p:cNvSpPr/>
                <p:nvPr/>
              </p:nvSpPr>
              <p:spPr bwMode="auto">
                <a:xfrm>
                  <a:off x="3440083" y="3525042"/>
                  <a:ext cx="345448" cy="369095"/>
                </a:xfrm>
                <a:prstGeom prst="rect">
                  <a:avLst/>
                </a:prstGeom>
                <a:solidFill>
                  <a:schemeClr val="tx1">
                    <a:lumMod val="65000"/>
                    <a:lumOff val="3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sp>
            <p:nvSpPr>
              <p:cNvPr id="36" name="TextBox 35"/>
              <p:cNvSpPr txBox="1"/>
              <p:nvPr/>
            </p:nvSpPr>
            <p:spPr>
              <a:xfrm>
                <a:off x="3759180" y="3441699"/>
                <a:ext cx="818586" cy="288376"/>
              </a:xfrm>
              <a:prstGeom prst="rect">
                <a:avLst/>
              </a:prstGeom>
              <a:noFill/>
            </p:spPr>
            <p:txBody>
              <a:bodyPr wrap="none">
                <a:spAutoFit/>
              </a:bodyPr>
              <a:lstStyle/>
              <a:p>
                <a:pPr>
                  <a:defRPr/>
                </a:pPr>
                <a:r>
                  <a:rPr lang="en-US" sz="1100" dirty="0">
                    <a:solidFill>
                      <a:schemeClr val="bg1">
                        <a:lumMod val="85000"/>
                      </a:schemeClr>
                    </a:solidFill>
                    <a:latin typeface="Arial" panose="020B0604020202020204" pitchFamily="34" charset="0"/>
                    <a:cs typeface="Arial" panose="020B0604020202020204" pitchFamily="34" charset="0"/>
                  </a:rPr>
                  <a:t>Endpoint</a:t>
                </a:r>
              </a:p>
            </p:txBody>
          </p:sp>
        </p:grpSp>
        <p:grpSp>
          <p:nvGrpSpPr>
            <p:cNvPr id="21525" name="Group 8"/>
            <p:cNvGrpSpPr>
              <a:grpSpLocks/>
            </p:cNvGrpSpPr>
            <p:nvPr/>
          </p:nvGrpSpPr>
          <p:grpSpPr bwMode="auto">
            <a:xfrm>
              <a:off x="6459713" y="1781921"/>
              <a:ext cx="1048324" cy="1007316"/>
              <a:chOff x="5950974" y="2696321"/>
              <a:chExt cx="1048324" cy="1007316"/>
            </a:xfrm>
          </p:grpSpPr>
          <p:sp>
            <p:nvSpPr>
              <p:cNvPr id="40" name="Flowchart: Alternate Process 39"/>
              <p:cNvSpPr/>
              <p:nvPr/>
            </p:nvSpPr>
            <p:spPr bwMode="auto">
              <a:xfrm>
                <a:off x="5950905" y="2695574"/>
                <a:ext cx="1044599" cy="398463"/>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Audit Q</a:t>
                </a:r>
              </a:p>
            </p:txBody>
          </p:sp>
          <p:sp>
            <p:nvSpPr>
              <p:cNvPr id="41" name="Flowchart: Alternate Process 40"/>
              <p:cNvSpPr/>
              <p:nvPr/>
            </p:nvSpPr>
            <p:spPr bwMode="auto">
              <a:xfrm>
                <a:off x="5954080" y="3305174"/>
                <a:ext cx="1044599" cy="398463"/>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a:latin typeface="Arial" panose="020B0604020202020204" pitchFamily="34" charset="0"/>
                    <a:cs typeface="Arial" panose="020B0604020202020204" pitchFamily="34" charset="0"/>
                  </a:rPr>
                  <a:t>Error Q</a:t>
                </a:r>
              </a:p>
            </p:txBody>
          </p:sp>
        </p:grpSp>
        <p:cxnSp>
          <p:nvCxnSpPr>
            <p:cNvPr id="21526" name="Straight Arrow Connector 13"/>
            <p:cNvCxnSpPr>
              <a:cxnSpLocks noChangeShapeType="1"/>
              <a:stCxn id="15" idx="1"/>
              <a:endCxn id="40" idx="3"/>
            </p:cNvCxnSpPr>
            <p:nvPr/>
          </p:nvCxnSpPr>
          <p:spPr bwMode="auto">
            <a:xfrm flipH="1">
              <a:off x="7504299" y="1980308"/>
              <a:ext cx="250814" cy="471"/>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27" name="Straight Arrow Connector 46"/>
            <p:cNvCxnSpPr>
              <a:cxnSpLocks noChangeShapeType="1"/>
              <a:stCxn id="38" idx="1"/>
              <a:endCxn id="41" idx="3"/>
            </p:cNvCxnSpPr>
            <p:nvPr/>
          </p:nvCxnSpPr>
          <p:spPr bwMode="auto">
            <a:xfrm flipH="1">
              <a:off x="7508037" y="2589908"/>
              <a:ext cx="856676" cy="471"/>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28" name="Group 50"/>
            <p:cNvGrpSpPr>
              <a:grpSpLocks/>
            </p:cNvGrpSpPr>
            <p:nvPr/>
          </p:nvGrpSpPr>
          <p:grpSpPr bwMode="auto">
            <a:xfrm>
              <a:off x="4249913" y="1764932"/>
              <a:ext cx="1752600" cy="1100505"/>
              <a:chOff x="3592512" y="2679332"/>
              <a:chExt cx="1752600" cy="1100505"/>
            </a:xfrm>
          </p:grpSpPr>
          <p:sp>
            <p:nvSpPr>
              <p:cNvPr id="8" name="Flowchart: Alternate Process 7"/>
              <p:cNvSpPr/>
              <p:nvPr/>
            </p:nvSpPr>
            <p:spPr bwMode="auto">
              <a:xfrm>
                <a:off x="3592393" y="2679699"/>
                <a:ext cx="1752640" cy="1100138"/>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ServiceControl</a:t>
                </a:r>
                <a:endParaRPr lang="en-US" sz="1500" dirty="0">
                  <a:latin typeface="Arial" panose="020B0604020202020204" pitchFamily="34" charset="0"/>
                  <a:cs typeface="Arial" panose="020B0604020202020204" pitchFamily="34" charset="0"/>
                </a:endParaRPr>
              </a:p>
            </p:txBody>
          </p:sp>
          <p:sp>
            <p:nvSpPr>
              <p:cNvPr id="43" name="Flowchart: Magnetic Disk 42"/>
              <p:cNvSpPr/>
              <p:nvPr/>
            </p:nvSpPr>
            <p:spPr bwMode="auto">
              <a:xfrm>
                <a:off x="3973402" y="3184524"/>
                <a:ext cx="990623" cy="442913"/>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a:lstStyle/>
              <a:p>
                <a:pPr eaLnBrk="1">
                  <a:lnSpc>
                    <a:spcPct val="96000"/>
                  </a:lnSpc>
                  <a:buClr>
                    <a:srgbClr val="000000"/>
                  </a:buClr>
                  <a:buSzPct val="100000"/>
                  <a:buFont typeface="Times New Roman" panose="02020603050405020304" pitchFamily="18" charset="0"/>
                  <a:buNone/>
                  <a:defRPr/>
                </a:pPr>
                <a:endParaRPr lang="en-US">
                  <a:latin typeface="Arial" panose="020B0604020202020204" pitchFamily="34" charset="0"/>
                  <a:cs typeface="Arial" panose="020B0604020202020204" pitchFamily="34" charset="0"/>
                </a:endParaRPr>
              </a:p>
            </p:txBody>
          </p:sp>
        </p:grpSp>
        <p:cxnSp>
          <p:nvCxnSpPr>
            <p:cNvPr id="21529" name="Straight Arrow Connector 56"/>
            <p:cNvCxnSpPr>
              <a:cxnSpLocks noChangeShapeType="1"/>
              <a:stCxn id="41" idx="1"/>
              <a:endCxn id="8" idx="3"/>
            </p:cNvCxnSpPr>
            <p:nvPr/>
          </p:nvCxnSpPr>
          <p:spPr bwMode="auto">
            <a:xfrm flipH="1" flipV="1">
              <a:off x="6002513" y="2315185"/>
              <a:ext cx="460938" cy="275194"/>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30" name="Straight Arrow Connector 59"/>
            <p:cNvCxnSpPr>
              <a:cxnSpLocks noChangeShapeType="1"/>
              <a:stCxn id="40" idx="1"/>
              <a:endCxn id="8" idx="3"/>
            </p:cNvCxnSpPr>
            <p:nvPr/>
          </p:nvCxnSpPr>
          <p:spPr bwMode="auto">
            <a:xfrm flipH="1">
              <a:off x="6002513" y="1980779"/>
              <a:ext cx="457200" cy="334406"/>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531" name="Group 54"/>
            <p:cNvGrpSpPr>
              <a:grpSpLocks/>
            </p:cNvGrpSpPr>
            <p:nvPr/>
          </p:nvGrpSpPr>
          <p:grpSpPr bwMode="auto">
            <a:xfrm>
              <a:off x="1763712" y="1800098"/>
              <a:ext cx="1876601" cy="1065339"/>
              <a:chOff x="615715" y="2027236"/>
              <a:chExt cx="1752600" cy="1282164"/>
            </a:xfrm>
          </p:grpSpPr>
          <p:sp>
            <p:nvSpPr>
              <p:cNvPr id="64" name="Flowchart: Alternate Process 63"/>
              <p:cNvSpPr/>
              <p:nvPr/>
            </p:nvSpPr>
            <p:spPr bwMode="auto">
              <a:xfrm>
                <a:off x="615715" y="2027388"/>
                <a:ext cx="1752476" cy="1282012"/>
              </a:xfrm>
              <a:prstGeom prst="flowChartAlternateProcess">
                <a:avLst/>
              </a:prstGeom>
              <a:solidFill>
                <a:schemeClr val="bg1">
                  <a:lumMod val="65000"/>
                </a:schemeClr>
              </a:solidFill>
              <a:ln w="9525" cap="flat" cmpd="sng" algn="ctr">
                <a:solidFill>
                  <a:schemeClr val="tx1"/>
                </a:solidFill>
                <a:prstDash val="solid"/>
                <a:round/>
                <a:headEnd type="none" w="med" len="med"/>
                <a:tailEnd type="none" w="med" len="med"/>
              </a:ln>
              <a:effectLst/>
              <a:extLst/>
            </p:spPr>
            <p:txBody>
              <a:bodyPr/>
              <a:lstStyle/>
              <a:p>
                <a:pPr algn="ctr" eaLnBrk="1">
                  <a:lnSpc>
                    <a:spcPct val="96000"/>
                  </a:lnSpc>
                  <a:buClr>
                    <a:srgbClr val="000000"/>
                  </a:buClr>
                  <a:buSzPct val="100000"/>
                  <a:buFont typeface="Times New Roman" panose="02020603050405020304" pitchFamily="18" charset="0"/>
                  <a:buNone/>
                  <a:defRPr/>
                </a:pPr>
                <a:r>
                  <a:rPr lang="en-US" sz="1500" dirty="0" err="1">
                    <a:latin typeface="Arial" panose="020B0604020202020204" pitchFamily="34" charset="0"/>
                    <a:cs typeface="Arial" panose="020B0604020202020204" pitchFamily="34" charset="0"/>
                  </a:rPr>
                  <a:t>ServicePulse</a:t>
                </a:r>
                <a:endParaRPr lang="en-US" sz="1500" dirty="0">
                  <a:latin typeface="Arial" panose="020B0604020202020204" pitchFamily="34" charset="0"/>
                  <a:cs typeface="Arial" panose="020B0604020202020204" pitchFamily="34" charset="0"/>
                </a:endParaRPr>
              </a:p>
            </p:txBody>
          </p:sp>
          <p:pic>
            <p:nvPicPr>
              <p:cNvPr id="21534" name="Picture 5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7013" y="2462762"/>
                <a:ext cx="567340" cy="61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1532" name="Straight Arrow Connector 72"/>
            <p:cNvCxnSpPr>
              <a:cxnSpLocks noChangeShapeType="1"/>
              <a:stCxn id="64" idx="3"/>
              <a:endCxn id="8" idx="1"/>
            </p:cNvCxnSpPr>
            <p:nvPr/>
          </p:nvCxnSpPr>
          <p:spPr bwMode="auto">
            <a:xfrm flipV="1">
              <a:off x="3640313" y="2315185"/>
              <a:ext cx="609600" cy="17583"/>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8" name="Rectangular Callout 67"/>
          <p:cNvSpPr/>
          <p:nvPr/>
        </p:nvSpPr>
        <p:spPr bwMode="auto">
          <a:xfrm>
            <a:off x="3301921" y="3850965"/>
            <a:ext cx="1892160" cy="1029709"/>
          </a:xfrm>
          <a:prstGeom prst="wedgeRectCallout">
            <a:avLst>
              <a:gd name="adj1" fmla="val 23583"/>
              <a:gd name="adj2" fmla="val -17099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SC collects and monitors changes to restart, version and configuration settings</a:t>
            </a:r>
          </a:p>
        </p:txBody>
      </p:sp>
      <p:sp>
        <p:nvSpPr>
          <p:cNvPr id="70" name="Rectangular Callout 69"/>
          <p:cNvSpPr/>
          <p:nvPr/>
        </p:nvSpPr>
        <p:spPr bwMode="auto">
          <a:xfrm>
            <a:off x="1268641" y="3850965"/>
            <a:ext cx="1771200" cy="1029709"/>
          </a:xfrm>
          <a:prstGeom prst="wedgeRectCallout">
            <a:avLst>
              <a:gd name="adj1" fmla="val 24901"/>
              <a:gd name="adj2" fmla="val -17273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Indicators notify of endpoint restarts, version updates and configuration changes</a:t>
            </a:r>
          </a:p>
        </p:txBody>
      </p:sp>
      <p:sp>
        <p:nvSpPr>
          <p:cNvPr id="56" name="Rectangular Callout 55"/>
          <p:cNvSpPr/>
          <p:nvPr/>
        </p:nvSpPr>
        <p:spPr bwMode="auto">
          <a:xfrm>
            <a:off x="7086241" y="3843764"/>
            <a:ext cx="1771200" cy="1029708"/>
          </a:xfrm>
          <a:prstGeom prst="wedgeRectCallout">
            <a:avLst>
              <a:gd name="adj1" fmla="val 24901"/>
              <a:gd name="adj2" fmla="val -172730"/>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extLst/>
        </p:spPr>
        <p:txBody>
          <a:bodyPr lIns="82945" tIns="41473" rIns="82945" bIns="41473"/>
          <a:lstStyle/>
          <a:p>
            <a:pPr eaLnBrk="1">
              <a:lnSpc>
                <a:spcPct val="96000"/>
              </a:lnSpc>
              <a:buClr>
                <a:srgbClr val="000000"/>
              </a:buClr>
              <a:buSzPct val="100000"/>
              <a:buFont typeface="Times New Roman" panose="02020603050405020304" pitchFamily="18" charset="0"/>
              <a:buNone/>
              <a:defRPr/>
            </a:pPr>
            <a:r>
              <a:rPr lang="en-US" sz="1300" dirty="0">
                <a:latin typeface="Arial" panose="020B0604020202020204" pitchFamily="34" charset="0"/>
                <a:cs typeface="Arial" panose="020B0604020202020204" pitchFamily="34" charset="0"/>
              </a:rPr>
              <a:t>Heartbeat messages include endpoint restarts, version and configuration settings</a:t>
            </a:r>
          </a:p>
        </p:txBody>
      </p:sp>
    </p:spTree>
    <p:extLst>
      <p:ext uri="{BB962C8B-B14F-4D97-AF65-F5344CB8AC3E}">
        <p14:creationId xmlns:p14="http://schemas.microsoft.com/office/powerpoint/2010/main" val="34808524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0" grpId="0" animBg="1"/>
      <p:bldP spid="5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256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Text Box 3"/>
          <p:cNvSpPr txBox="1">
            <a:spLocks noChangeArrowheads="1"/>
          </p:cNvSpPr>
          <p:nvPr/>
        </p:nvSpPr>
        <p:spPr bwMode="auto">
          <a:xfrm>
            <a:off x="3317760" y="6323704"/>
            <a:ext cx="5598720" cy="344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ServiceInsight for NServiceBus</a:t>
            </a:r>
          </a:p>
        </p:txBody>
      </p:sp>
      <p:sp>
        <p:nvSpPr>
          <p:cNvPr id="25605" name="Text Box 4"/>
          <p:cNvSpPr txBox="1">
            <a:spLocks noChangeArrowheads="1"/>
          </p:cNvSpPr>
          <p:nvPr/>
        </p:nvSpPr>
        <p:spPr bwMode="auto">
          <a:xfrm>
            <a:off x="0" y="802165"/>
            <a:ext cx="9113760" cy="4268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marL="161925" indent="-161925">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marL="377825" indent="-161925">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marL="1323975" indent="-342900">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marL="1657350" indent="-285750">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ctr" eaLnBrk="1">
              <a:lnSpc>
                <a:spcPct val="106000"/>
              </a:lnSpc>
              <a:spcAft>
                <a:spcPct val="0"/>
              </a:spcAft>
            </a:pPr>
            <a:r>
              <a:rPr lang="en-US" altLang="en-US" sz="2500">
                <a:latin typeface="Dosis SemiBold" pitchFamily="32" charset="0"/>
              </a:rPr>
              <a:t>End-to-end Operational Monitoring</a:t>
            </a:r>
          </a:p>
          <a:p>
            <a:pPr algn="ctr" eaLnBrk="1">
              <a:lnSpc>
                <a:spcPct val="106000"/>
              </a:lnSpc>
              <a:spcAft>
                <a:spcPct val="0"/>
              </a:spcAft>
            </a:pPr>
            <a:r>
              <a:rPr lang="en-US" altLang="en-US" sz="2500">
                <a:latin typeface="Dosis SemiBold" pitchFamily="32" charset="0"/>
              </a:rPr>
              <a:t>for Distributed Applications</a:t>
            </a:r>
            <a:endParaRPr lang="en-US" altLang="en-US" sz="1800" b="1">
              <a:latin typeface="Lato Light" pitchFamily="32" charset="0"/>
            </a:endParaRPr>
          </a:p>
          <a:p>
            <a:pPr lvl="2" eaLnBrk="1">
              <a:lnSpc>
                <a:spcPct val="150000"/>
              </a:lnSpc>
              <a:spcAft>
                <a:spcPct val="0"/>
              </a:spcAft>
              <a:buSzPct val="45000"/>
              <a:buFont typeface="Wingdings" charset="2"/>
              <a:buChar char="§"/>
            </a:pPr>
            <a:r>
              <a:rPr lang="en-US" altLang="en-US" sz="1800" b="1">
                <a:latin typeface="Lato Light" pitchFamily="32" charset="0"/>
              </a:rPr>
              <a:t>Highlighted Features:</a:t>
            </a:r>
          </a:p>
          <a:p>
            <a:pPr lvl="3" eaLnBrk="1">
              <a:lnSpc>
                <a:spcPct val="150000"/>
              </a:lnSpc>
              <a:spcAft>
                <a:spcPct val="0"/>
              </a:spcAft>
              <a:buSzPct val="70000"/>
              <a:buFont typeface="Wingdings" charset="2"/>
              <a:buChar char="§"/>
            </a:pPr>
            <a:r>
              <a:rPr lang="en-US" altLang="en-US" sz="1600">
                <a:latin typeface="Lato Light" pitchFamily="32" charset="0"/>
              </a:rPr>
              <a:t>Endpoint heartbeat monitoring</a:t>
            </a:r>
          </a:p>
          <a:p>
            <a:pPr lvl="3" eaLnBrk="1">
              <a:lnSpc>
                <a:spcPct val="150000"/>
              </a:lnSpc>
              <a:spcAft>
                <a:spcPct val="0"/>
              </a:spcAft>
              <a:buSzPct val="70000"/>
              <a:buFont typeface="Wingdings" charset="2"/>
              <a:buChar char="§"/>
            </a:pPr>
            <a:r>
              <a:rPr lang="en-US" altLang="en-US" sz="1600">
                <a:latin typeface="Lato Light" pitchFamily="32" charset="0"/>
              </a:rPr>
              <a:t>Failed messages detection and management (retry, details)</a:t>
            </a:r>
          </a:p>
          <a:p>
            <a:pPr lvl="3" eaLnBrk="1">
              <a:lnSpc>
                <a:spcPct val="150000"/>
              </a:lnSpc>
              <a:spcAft>
                <a:spcPct val="0"/>
              </a:spcAft>
              <a:buSzPct val="70000"/>
              <a:buFont typeface="Wingdings" charset="2"/>
              <a:buChar char="§"/>
            </a:pPr>
            <a:r>
              <a:rPr lang="en-US" altLang="en-US" sz="1600">
                <a:latin typeface="Lato Light" pitchFamily="32" charset="0"/>
              </a:rPr>
              <a:t>Extensible Custom Checks</a:t>
            </a:r>
          </a:p>
          <a:p>
            <a:pPr lvl="3" eaLnBrk="1">
              <a:lnSpc>
                <a:spcPct val="150000"/>
              </a:lnSpc>
              <a:spcAft>
                <a:spcPct val="0"/>
              </a:spcAft>
              <a:buSzPct val="70000"/>
              <a:buFont typeface="Wingdings" charset="2"/>
              <a:buChar char="§"/>
            </a:pPr>
            <a:r>
              <a:rPr lang="en-US" altLang="en-US" sz="1600">
                <a:latin typeface="Lato Light" pitchFamily="32" charset="0"/>
              </a:rPr>
              <a:t>Process SLA definition, monitoring and alerting</a:t>
            </a:r>
          </a:p>
          <a:p>
            <a:pPr lvl="3" eaLnBrk="1">
              <a:lnSpc>
                <a:spcPct val="150000"/>
              </a:lnSpc>
              <a:spcAft>
                <a:spcPct val="0"/>
              </a:spcAft>
              <a:buSzPct val="70000"/>
              <a:buFont typeface="Wingdings" charset="2"/>
              <a:buChar char="§"/>
            </a:pPr>
            <a:r>
              <a:rPr lang="en-US" altLang="en-US" sz="1600">
                <a:latin typeface="Lato Light" pitchFamily="32" charset="0"/>
              </a:rPr>
              <a:t>SLR indications and trends</a:t>
            </a:r>
          </a:p>
          <a:p>
            <a:pPr lvl="3" eaLnBrk="1">
              <a:lnSpc>
                <a:spcPct val="150000"/>
              </a:lnSpc>
              <a:spcAft>
                <a:spcPct val="0"/>
              </a:spcAft>
              <a:buSzPct val="70000"/>
              <a:buFont typeface="Wingdings" charset="2"/>
              <a:buChar char="§"/>
            </a:pPr>
            <a:r>
              <a:rPr lang="en-US" altLang="en-US" sz="1600">
                <a:latin typeface="Lato Light" pitchFamily="32" charset="0"/>
              </a:rPr>
              <a:t>Endpoint restarts and configuration changes detection</a:t>
            </a:r>
          </a:p>
          <a:p>
            <a:pPr lvl="3" eaLnBrk="1">
              <a:lnSpc>
                <a:spcPct val="150000"/>
              </a:lnSpc>
              <a:spcAft>
                <a:spcPct val="0"/>
              </a:spcAft>
              <a:buSzPct val="70000"/>
              <a:buFont typeface="Wingdings" charset="2"/>
              <a:buChar char="§"/>
            </a:pPr>
            <a:r>
              <a:rPr lang="en-US" altLang="en-US" sz="1600">
                <a:latin typeface="Lato Light" pitchFamily="32" charset="0"/>
              </a:rPr>
              <a:t>Performance Counters: OOTB Endpoint-level and centralized monitoring</a:t>
            </a:r>
            <a:endParaRPr lang="en-US" altLang="en-US" sz="1600" u="sng">
              <a:latin typeface="Lato Light" pitchFamily="32" charset="0"/>
            </a:endParaRPr>
          </a:p>
          <a:p>
            <a:pPr lvl="3" eaLnBrk="1">
              <a:lnSpc>
                <a:spcPct val="150000"/>
              </a:lnSpc>
              <a:spcAft>
                <a:spcPct val="0"/>
              </a:spcAft>
              <a:buSzPct val="70000"/>
              <a:buFont typeface="Wingdings" charset="2"/>
              <a:buChar char="§"/>
            </a:pPr>
            <a:r>
              <a:rPr lang="en-US" altLang="en-US" sz="1600" u="sng">
                <a:latin typeface="Lato Light" pitchFamily="32" charset="0"/>
              </a:rPr>
              <a:t>ServicePulse Web</a:t>
            </a:r>
            <a:r>
              <a:rPr lang="en-US" altLang="en-US" sz="1600">
                <a:latin typeface="Lato Light" pitchFamily="32" charset="0"/>
              </a:rPr>
              <a:t>: Lightweight standalone &amp; dynamic web app </a:t>
            </a:r>
          </a:p>
          <a:p>
            <a:pPr lvl="3" eaLnBrk="1">
              <a:lnSpc>
                <a:spcPct val="150000"/>
              </a:lnSpc>
              <a:spcAft>
                <a:spcPct val="0"/>
              </a:spcAft>
              <a:buSzPct val="70000"/>
              <a:buFont typeface="Wingdings" charset="2"/>
              <a:buChar char="§"/>
            </a:pPr>
            <a:r>
              <a:rPr lang="en-US" altLang="en-US" sz="1600" u="sng">
                <a:latin typeface="Lato Light" pitchFamily="32" charset="0"/>
              </a:rPr>
              <a:t>ServicePulse Plugin</a:t>
            </a:r>
            <a:r>
              <a:rPr lang="en-US" altLang="en-US" sz="1600">
                <a:latin typeface="Lato Light" pitchFamily="32" charset="0"/>
              </a:rPr>
              <a:t>: Integrate ServicePulse with leading Operations suites</a:t>
            </a:r>
          </a:p>
        </p:txBody>
      </p:sp>
      <p:sp>
        <p:nvSpPr>
          <p:cNvPr id="25606" name="Rectangle 5"/>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2560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8" name="Rectangle 7"/>
          <p:cNvSpPr>
            <a:spLocks noChangeArrowheads="1"/>
          </p:cNvSpPr>
          <p:nvPr/>
        </p:nvSpPr>
        <p:spPr bwMode="auto">
          <a:xfrm>
            <a:off x="0" y="6117763"/>
            <a:ext cx="9144000" cy="740238"/>
          </a:xfrm>
          <a:prstGeom prst="rect">
            <a:avLst/>
          </a:pr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945" tIns="41473" rIns="82945" bIns="41473" anchor="ctr"/>
          <a:lstStyle/>
          <a:p>
            <a:pPr eaLnBrk="1">
              <a:lnSpc>
                <a:spcPct val="96000"/>
              </a:lnSpc>
              <a:buClr>
                <a:srgbClr val="000000"/>
              </a:buClr>
              <a:buSzPct val="100000"/>
              <a:buFont typeface="Times New Roman" pitchFamily="16" charset="0"/>
              <a:buNone/>
            </a:pPr>
            <a:endParaRPr lang="en-US" altLang="en-US"/>
          </a:p>
        </p:txBody>
      </p:sp>
      <p:pic>
        <p:nvPicPr>
          <p:cNvPr id="2560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80" y="6290581"/>
            <a:ext cx="1667520" cy="4075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10" name="Text Box 10"/>
          <p:cNvSpPr txBox="1">
            <a:spLocks noChangeArrowheads="1"/>
          </p:cNvSpPr>
          <p:nvPr/>
        </p:nvSpPr>
        <p:spPr bwMode="auto">
          <a:xfrm>
            <a:off x="829440" y="6325144"/>
            <a:ext cx="8087040" cy="344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9" tIns="40820" rIns="81639" bIns="40820"/>
          <a:lstStyle>
            <a:lvl1pPr>
              <a:lnSpc>
                <a:spcPct val="96000"/>
              </a:lnSpc>
              <a:spcAft>
                <a:spcPts val="142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000000"/>
                </a:solidFill>
                <a:latin typeface="Arial" charset="0"/>
                <a:cs typeface="Arial" charset="0"/>
              </a:defRPr>
            </a:lvl1pPr>
            <a:lvl2pPr>
              <a:lnSpc>
                <a:spcPct val="96000"/>
              </a:lnSpc>
              <a:spcAft>
                <a:spcPts val="113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solidFill>
                  <a:srgbClr val="000000"/>
                </a:solidFill>
                <a:latin typeface="Arial" charset="0"/>
                <a:cs typeface="Arial" charset="0"/>
              </a:defRPr>
            </a:lvl2pPr>
            <a:lvl3pPr>
              <a:lnSpc>
                <a:spcPct val="96000"/>
              </a:lnSpc>
              <a:spcAft>
                <a:spcPts val="85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Arial" charset="0"/>
                <a:cs typeface="Arial" charset="0"/>
              </a:defRPr>
            </a:lvl3pPr>
            <a:lvl4pPr>
              <a:lnSpc>
                <a:spcPct val="96000"/>
              </a:lnSpc>
              <a:spcAft>
                <a:spcPts val="575"/>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4pPr>
            <a:lvl5pPr>
              <a:lnSpc>
                <a:spcPct val="96000"/>
              </a:lnSpc>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5pPr>
            <a:lvl6pPr marL="25146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6pPr>
            <a:lvl7pPr marL="29718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7pPr>
            <a:lvl8pPr marL="34290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8pPr>
            <a:lvl9pPr marL="3886200" indent="-228600" defTabSz="457200" eaLnBrk="0" fontAlgn="base" hangingPunct="0">
              <a:lnSpc>
                <a:spcPct val="96000"/>
              </a:lnSpc>
              <a:spcBef>
                <a:spcPct val="0"/>
              </a:spcBef>
              <a:spcAft>
                <a:spcPts val="288"/>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000">
                <a:solidFill>
                  <a:srgbClr val="000000"/>
                </a:solidFill>
                <a:latin typeface="Arial" charset="0"/>
                <a:cs typeface="Arial" charset="0"/>
              </a:defRPr>
            </a:lvl9pPr>
          </a:lstStyle>
          <a:p>
            <a:pPr algn="r" eaLnBrk="1">
              <a:lnSpc>
                <a:spcPct val="106000"/>
              </a:lnSpc>
              <a:spcAft>
                <a:spcPct val="0"/>
              </a:spcAft>
            </a:pPr>
            <a:r>
              <a:rPr lang="en-US" altLang="en-US" sz="1600">
                <a:solidFill>
                  <a:srgbClr val="FFFFFF"/>
                </a:solidFill>
                <a:latin typeface="Dosis SemiBold" pitchFamily="32" charset="0"/>
              </a:rPr>
              <a:t>Introduction to ServicePulse for NServiceBus</a:t>
            </a:r>
          </a:p>
        </p:txBody>
      </p:sp>
      <p:pic>
        <p:nvPicPr>
          <p:cNvPr id="25611"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2961" y="0"/>
            <a:ext cx="2260800" cy="48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11521" y="2184710"/>
            <a:ext cx="1311840" cy="1382545"/>
            <a:chOff x="13374" y="2408237"/>
            <a:chExt cx="1445538" cy="1524000"/>
          </a:xfrm>
        </p:grpSpPr>
        <p:sp>
          <p:nvSpPr>
            <p:cNvPr id="25619" name="Left Brace 2"/>
            <p:cNvSpPr>
              <a:spLocks/>
            </p:cNvSpPr>
            <p:nvPr/>
          </p:nvSpPr>
          <p:spPr bwMode="auto">
            <a:xfrm>
              <a:off x="1066800" y="2408237"/>
              <a:ext cx="392112" cy="1524000"/>
            </a:xfrm>
            <a:prstGeom prst="leftBrace">
              <a:avLst>
                <a:gd name="adj1" fmla="val 8331"/>
                <a:gd name="adj2" fmla="val 50000"/>
              </a:avLst>
            </a:prstGeom>
            <a:solidFill>
              <a:schemeClr val="bg1"/>
            </a:solidFill>
            <a:ln w="9525" algn="ctr">
              <a:solidFill>
                <a:schemeClr val="tx1"/>
              </a:solidFill>
              <a:round/>
              <a:headEnd/>
              <a:tailEnd/>
            </a:ln>
          </p:spPr>
          <p:txBody>
            <a:bodyPr/>
            <a:lstStyle/>
            <a:p>
              <a:pPr eaLnBrk="1">
                <a:lnSpc>
                  <a:spcPct val="96000"/>
                </a:lnSpc>
                <a:buClr>
                  <a:srgbClr val="000000"/>
                </a:buClr>
                <a:buSzPct val="100000"/>
                <a:buFont typeface="Times New Roman" pitchFamily="16" charset="0"/>
                <a:buNone/>
              </a:pPr>
              <a:endParaRPr lang="en-US" altLang="en-US"/>
            </a:p>
          </p:txBody>
        </p:sp>
        <p:sp>
          <p:nvSpPr>
            <p:cNvPr id="25620" name="TextBox 3"/>
            <p:cNvSpPr txBox="1">
              <a:spLocks noChangeArrowheads="1"/>
            </p:cNvSpPr>
            <p:nvPr/>
          </p:nvSpPr>
          <p:spPr bwMode="auto">
            <a:xfrm>
              <a:off x="13374" y="2984827"/>
              <a:ext cx="839382" cy="44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000"/>
                <a:t>Beta </a:t>
              </a:r>
              <a:br>
                <a:rPr lang="en-US" altLang="en-US" sz="1000"/>
              </a:br>
              <a:r>
                <a:rPr lang="en-US" altLang="en-US" sz="1000"/>
                <a:t>(Nov 2013)</a:t>
              </a:r>
            </a:p>
          </p:txBody>
        </p:sp>
      </p:grpSp>
      <p:grpSp>
        <p:nvGrpSpPr>
          <p:cNvPr id="16" name="Group 15"/>
          <p:cNvGrpSpPr>
            <a:grpSpLocks/>
          </p:cNvGrpSpPr>
          <p:nvPr/>
        </p:nvGrpSpPr>
        <p:grpSpPr bwMode="auto">
          <a:xfrm>
            <a:off x="10080" y="3706950"/>
            <a:ext cx="1301760" cy="966342"/>
            <a:chOff x="24486" y="2408237"/>
            <a:chExt cx="1434426" cy="1524000"/>
          </a:xfrm>
        </p:grpSpPr>
        <p:sp>
          <p:nvSpPr>
            <p:cNvPr id="25617" name="Left Brace 16"/>
            <p:cNvSpPr>
              <a:spLocks/>
            </p:cNvSpPr>
            <p:nvPr/>
          </p:nvSpPr>
          <p:spPr bwMode="auto">
            <a:xfrm>
              <a:off x="1066800" y="2408237"/>
              <a:ext cx="392112" cy="1524000"/>
            </a:xfrm>
            <a:prstGeom prst="leftBrace">
              <a:avLst>
                <a:gd name="adj1" fmla="val 8331"/>
                <a:gd name="adj2" fmla="val 50000"/>
              </a:avLst>
            </a:prstGeom>
            <a:solidFill>
              <a:schemeClr val="bg1"/>
            </a:solidFill>
            <a:ln w="9525" algn="ctr">
              <a:solidFill>
                <a:schemeClr val="tx1"/>
              </a:solidFill>
              <a:round/>
              <a:headEnd/>
              <a:tailEnd/>
            </a:ln>
          </p:spPr>
          <p:txBody>
            <a:bodyPr/>
            <a:lstStyle/>
            <a:p>
              <a:pPr eaLnBrk="1">
                <a:lnSpc>
                  <a:spcPct val="96000"/>
                </a:lnSpc>
                <a:buClr>
                  <a:srgbClr val="000000"/>
                </a:buClr>
                <a:buSzPct val="100000"/>
                <a:buFont typeface="Times New Roman" pitchFamily="16" charset="0"/>
                <a:buNone/>
              </a:pPr>
              <a:endParaRPr lang="en-US" altLang="en-US"/>
            </a:p>
          </p:txBody>
        </p:sp>
        <p:sp>
          <p:nvSpPr>
            <p:cNvPr id="25618" name="TextBox 17"/>
            <p:cNvSpPr txBox="1">
              <a:spLocks noChangeArrowheads="1"/>
            </p:cNvSpPr>
            <p:nvPr/>
          </p:nvSpPr>
          <p:spPr bwMode="auto">
            <a:xfrm>
              <a:off x="24486" y="2880095"/>
              <a:ext cx="796986" cy="631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000"/>
                <a:t>Post RTW </a:t>
              </a:r>
            </a:p>
            <a:p>
              <a:r>
                <a:rPr lang="en-US" altLang="en-US" sz="1000"/>
                <a:t>(Jan 2014)</a:t>
              </a:r>
            </a:p>
          </p:txBody>
        </p:sp>
      </p:grpSp>
      <p:grpSp>
        <p:nvGrpSpPr>
          <p:cNvPr id="19" name="Group 18"/>
          <p:cNvGrpSpPr>
            <a:grpSpLocks/>
          </p:cNvGrpSpPr>
          <p:nvPr/>
        </p:nvGrpSpPr>
        <p:grpSpPr bwMode="auto">
          <a:xfrm>
            <a:off x="10080" y="5112538"/>
            <a:ext cx="1301760" cy="400110"/>
            <a:chOff x="24486" y="2317044"/>
            <a:chExt cx="1434426" cy="631752"/>
          </a:xfrm>
        </p:grpSpPr>
        <p:sp>
          <p:nvSpPr>
            <p:cNvPr id="25615" name="Left Brace 19"/>
            <p:cNvSpPr>
              <a:spLocks/>
            </p:cNvSpPr>
            <p:nvPr/>
          </p:nvSpPr>
          <p:spPr bwMode="auto">
            <a:xfrm>
              <a:off x="1066800" y="2408238"/>
              <a:ext cx="392112" cy="434877"/>
            </a:xfrm>
            <a:prstGeom prst="leftBrace">
              <a:avLst>
                <a:gd name="adj1" fmla="val 8333"/>
                <a:gd name="adj2" fmla="val 50000"/>
              </a:avLst>
            </a:prstGeom>
            <a:solidFill>
              <a:schemeClr val="bg1"/>
            </a:solidFill>
            <a:ln w="9525" algn="ctr">
              <a:solidFill>
                <a:schemeClr val="tx1"/>
              </a:solidFill>
              <a:round/>
              <a:headEnd/>
              <a:tailEnd/>
            </a:ln>
          </p:spPr>
          <p:txBody>
            <a:bodyPr/>
            <a:lstStyle/>
            <a:p>
              <a:pPr eaLnBrk="1">
                <a:lnSpc>
                  <a:spcPct val="96000"/>
                </a:lnSpc>
                <a:buClr>
                  <a:srgbClr val="000000"/>
                </a:buClr>
                <a:buSzPct val="100000"/>
                <a:buFont typeface="Times New Roman" pitchFamily="16" charset="0"/>
                <a:buNone/>
              </a:pPr>
              <a:endParaRPr lang="en-US" altLang="en-US"/>
            </a:p>
          </p:txBody>
        </p:sp>
        <p:sp>
          <p:nvSpPr>
            <p:cNvPr id="25616" name="TextBox 20"/>
            <p:cNvSpPr txBox="1">
              <a:spLocks noChangeArrowheads="1"/>
            </p:cNvSpPr>
            <p:nvPr/>
          </p:nvSpPr>
          <p:spPr bwMode="auto">
            <a:xfrm>
              <a:off x="24486" y="2317044"/>
              <a:ext cx="796986" cy="63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en-US" sz="1000"/>
                <a:t>Post RTW </a:t>
              </a:r>
            </a:p>
            <a:p>
              <a:r>
                <a:rPr lang="en-US" altLang="en-US" sz="1000"/>
                <a:t>(Jan 2014)</a:t>
              </a:r>
            </a:p>
          </p:txBody>
        </p:sp>
      </p:grpSp>
    </p:spTree>
    <p:extLst>
      <p:ext uri="{BB962C8B-B14F-4D97-AF65-F5344CB8AC3E}">
        <p14:creationId xmlns:p14="http://schemas.microsoft.com/office/powerpoint/2010/main" val="247073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1828800"/>
            <a:ext cx="6324600" cy="923330"/>
          </a:xfrm>
          <a:prstGeom prst="rect">
            <a:avLst/>
          </a:prstGeom>
        </p:spPr>
        <p:txBody>
          <a:bodyPr wrap="square">
            <a:spAutoFit/>
          </a:bodyPr>
          <a:lstStyle/>
          <a:p>
            <a:r>
              <a:rPr lang="en-US" dirty="0">
                <a:hlinkClick r:id="rId2"/>
              </a:rPr>
              <a:t>http://</a:t>
            </a:r>
            <a:r>
              <a:rPr lang="en-US" dirty="0" smtClean="0">
                <a:hlinkClick r:id="rId2"/>
              </a:rPr>
              <a:t>particular.net/blog/an-introduction-to-servicepulse-for-nservicebus</a:t>
            </a:r>
            <a:endParaRPr lang="en-US" dirty="0" smtClean="0"/>
          </a:p>
          <a:p>
            <a:endParaRPr lang="en-US" dirty="0"/>
          </a:p>
        </p:txBody>
      </p:sp>
    </p:spTree>
    <p:extLst>
      <p:ext uri="{BB962C8B-B14F-4D97-AF65-F5344CB8AC3E}">
        <p14:creationId xmlns:p14="http://schemas.microsoft.com/office/powerpoint/2010/main" val="1215407624"/>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6813352" y="1679475"/>
            <a:ext cx="1705570" cy="596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lgn="r">
              <a:defRPr>
                <a:uFillTx/>
              </a:defRPr>
            </a:pPr>
            <a:r>
              <a:rPr sz="2500">
                <a:solidFill>
                  <a:srgbClr val="8C0E1D"/>
                </a:solidFill>
                <a:uFill>
                  <a:solidFill>
                    <a:srgbClr val="8C0E1D"/>
                  </a:solidFill>
                </a:uFill>
                <a:latin typeface="Proxima Nova Extrabld"/>
                <a:ea typeface="Proxima Nova Extrabld"/>
                <a:cs typeface="Proxima Nova Extrabld"/>
                <a:sym typeface="Proxima Nova Extrabld"/>
              </a:rPr>
              <a:t>thank </a:t>
            </a:r>
            <a:r>
              <a:rPr sz="2500">
                <a:solidFill>
                  <a:srgbClr val="212321"/>
                </a:solidFill>
                <a:uFill>
                  <a:solidFill>
                    <a:srgbClr val="212321"/>
                  </a:solidFill>
                </a:uFill>
                <a:latin typeface="Proxima Nova Extrabld"/>
                <a:ea typeface="Proxima Nova Extrabld"/>
                <a:cs typeface="Proxima Nova Extrabld"/>
                <a:sym typeface="Proxima Nova Extrabld"/>
              </a:rPr>
              <a:t>you</a:t>
            </a:r>
          </a:p>
          <a:p>
            <a:pPr lvl="0" algn="r">
              <a:defRPr>
                <a:uFillTx/>
              </a:defRPr>
            </a:pPr>
            <a:r>
              <a:rPr sz="1400">
                <a:solidFill>
                  <a:srgbClr val="212321"/>
                </a:solidFill>
                <a:uFill>
                  <a:solidFill>
                    <a:srgbClr val="212321"/>
                  </a:solidFill>
                </a:uFill>
                <a:latin typeface="Proxima Nova Regular It"/>
                <a:ea typeface="Proxima Nova Regular It"/>
                <a:cs typeface="Proxima Nova Regular It"/>
                <a:sym typeface="Proxima Nova Regular It"/>
              </a:rPr>
              <a:t>for your time</a:t>
            </a:r>
          </a:p>
        </p:txBody>
      </p:sp>
      <p:pic>
        <p:nvPicPr>
          <p:cNvPr id="229" name="image22.png"/>
          <p:cNvPicPr/>
          <p:nvPr/>
        </p:nvPicPr>
        <p:blipFill>
          <a:blip r:embed="rId2">
            <a:extLst/>
          </a:blip>
          <a:stretch>
            <a:fillRect/>
          </a:stretch>
        </p:blipFill>
        <p:spPr>
          <a:xfrm>
            <a:off x="2652116" y="1692175"/>
            <a:ext cx="4063009" cy="4063009"/>
          </a:xfrm>
          <a:prstGeom prst="rect">
            <a:avLst/>
          </a:prstGeom>
          <a:ln w="12700">
            <a:miter lim="400000"/>
          </a:ln>
        </p:spPr>
      </p:pic>
    </p:spTree>
    <p:extLst>
      <p:ext uri="{BB962C8B-B14F-4D97-AF65-F5344CB8AC3E}">
        <p14:creationId xmlns:p14="http://schemas.microsoft.com/office/powerpoint/2010/main" val="251779303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8" name="Rectangle 6"/>
          <p:cNvSpPr>
            <a:spLocks noGrp="1" noChangeArrowheads="1"/>
          </p:cNvSpPr>
          <p:nvPr>
            <p:ph type="title"/>
          </p:nvPr>
        </p:nvSpPr>
        <p:spPr>
          <a:noFill/>
          <a:ln/>
        </p:spPr>
        <p:txBody>
          <a:bodyPr/>
          <a:lstStyle/>
          <a:p>
            <a:r>
              <a:rPr lang="en-US"/>
              <a:t>Systems are not applications</a:t>
            </a:r>
          </a:p>
        </p:txBody>
      </p:sp>
      <p:sp>
        <p:nvSpPr>
          <p:cNvPr id="284679" name="Rectangle 7"/>
          <p:cNvSpPr>
            <a:spLocks noGrp="1" noChangeArrowheads="1"/>
          </p:cNvSpPr>
          <p:nvPr>
            <p:ph type="body" idx="1"/>
          </p:nvPr>
        </p:nvSpPr>
        <p:spPr>
          <a:xfrm>
            <a:off x="107950" y="1584325"/>
            <a:ext cx="8915400" cy="968375"/>
          </a:xfrm>
          <a:noFill/>
          <a:ln/>
        </p:spPr>
        <p:txBody>
          <a:bodyPr>
            <a:normAutofit fontScale="92500" lnSpcReduction="10000"/>
          </a:bodyPr>
          <a:lstStyle/>
          <a:p>
            <a:pPr marL="342900" indent="-342900"/>
            <a:r>
              <a:rPr lang="en-US" dirty="0"/>
              <a:t>An application has a single executable and runs on a single machine</a:t>
            </a:r>
          </a:p>
        </p:txBody>
      </p:sp>
      <p:sp>
        <p:nvSpPr>
          <p:cNvPr id="284683" name="Rectangle 11"/>
          <p:cNvSpPr>
            <a:spLocks noChangeArrowheads="1"/>
          </p:cNvSpPr>
          <p:nvPr/>
        </p:nvSpPr>
        <p:spPr bwMode="auto">
          <a:xfrm rot="10800000" flipV="1">
            <a:off x="5373688" y="3095625"/>
            <a:ext cx="3770312" cy="1406525"/>
          </a:xfrm>
          <a:prstGeom prst="rect">
            <a:avLst/>
          </a:prstGeom>
          <a:noFill/>
          <a:ln w="9525">
            <a:noFill/>
            <a:miter lim="800000"/>
            <a:headEnd/>
            <a:tailEnd/>
          </a:ln>
          <a:effectLst/>
        </p:spPr>
        <p:txBody>
          <a:bodyPr>
            <a:spAutoFit/>
          </a:bodyPr>
          <a:lstStyle/>
          <a:p>
            <a:pPr marL="342900" indent="-342900">
              <a:lnSpc>
                <a:spcPct val="90000"/>
              </a:lnSpc>
              <a:spcBef>
                <a:spcPct val="30000"/>
              </a:spcBef>
              <a:buClr>
                <a:schemeClr val="tx2"/>
              </a:buClr>
              <a:buSzPct val="55000"/>
              <a:buFont typeface="Wingdings" pitchFamily="2" charset="2"/>
              <a:buBlip>
                <a:blip r:embed="rId3"/>
              </a:buBlip>
            </a:pPr>
            <a:r>
              <a:rPr lang="en-US" b="0">
                <a:effectLst>
                  <a:outerShdw blurRad="38100" dist="38100" dir="2700000" algn="tl">
                    <a:srgbClr val="000000"/>
                  </a:outerShdw>
                </a:effectLst>
                <a:latin typeface="Franklin Gothic Book" pitchFamily="34" charset="0"/>
              </a:rPr>
              <a:t>Usually has a single source of information</a:t>
            </a:r>
          </a:p>
        </p:txBody>
      </p:sp>
      <p:sp>
        <p:nvSpPr>
          <p:cNvPr id="284684" name="Rectangle 12"/>
          <p:cNvSpPr>
            <a:spLocks noChangeArrowheads="1"/>
          </p:cNvSpPr>
          <p:nvPr/>
        </p:nvSpPr>
        <p:spPr bwMode="auto">
          <a:xfrm>
            <a:off x="228600" y="5889625"/>
            <a:ext cx="8915400" cy="530225"/>
          </a:xfrm>
          <a:prstGeom prst="rect">
            <a:avLst/>
          </a:prstGeom>
          <a:noFill/>
          <a:ln w="9525">
            <a:noFill/>
            <a:miter lim="800000"/>
            <a:headEnd/>
            <a:tailEnd/>
          </a:ln>
          <a:effectLst/>
        </p:spPr>
        <p:txBody>
          <a:bodyPr>
            <a:spAutoFit/>
          </a:bodyPr>
          <a:lstStyle/>
          <a:p>
            <a:pPr marL="342900" indent="-342900">
              <a:lnSpc>
                <a:spcPct val="90000"/>
              </a:lnSpc>
              <a:spcBef>
                <a:spcPct val="30000"/>
              </a:spcBef>
              <a:buClr>
                <a:schemeClr val="tx2"/>
              </a:buClr>
              <a:buSzPct val="55000"/>
              <a:buFont typeface="Wingdings" pitchFamily="2" charset="2"/>
              <a:buBlip>
                <a:blip r:embed="rId3"/>
              </a:buBlip>
            </a:pPr>
            <a:r>
              <a:rPr lang="en-US" b="0">
                <a:effectLst>
                  <a:outerShdw blurRad="38100" dist="38100" dir="2700000" algn="tl">
                    <a:srgbClr val="000000"/>
                  </a:outerShdw>
                </a:effectLst>
                <a:latin typeface="Franklin Gothic Book" pitchFamily="34" charset="0"/>
              </a:rPr>
              <a:t>Applications don’t know about “connectivity”</a:t>
            </a:r>
          </a:p>
        </p:txBody>
      </p:sp>
      <p:pic>
        <p:nvPicPr>
          <p:cNvPr id="8" name="Picture 7" descr="MPj04223850000[1]"/>
          <p:cNvPicPr>
            <a:picLocks noChangeAspect="1" noChangeArrowheads="1"/>
          </p:cNvPicPr>
          <p:nvPr/>
        </p:nvPicPr>
        <p:blipFill>
          <a:blip r:embed="rId4" cstate="print"/>
          <a:srcRect/>
          <a:stretch>
            <a:fillRect/>
          </a:stretch>
        </p:blipFill>
        <p:spPr bwMode="auto">
          <a:xfrm>
            <a:off x="469900" y="2743200"/>
            <a:ext cx="4216400" cy="2809875"/>
          </a:xfrm>
          <a:prstGeom prst="rect">
            <a:avLst/>
          </a:prstGeom>
          <a:noFill/>
        </p:spPr>
      </p:pic>
    </p:spTree>
    <p:extLst>
      <p:ext uri="{BB962C8B-B14F-4D97-AF65-F5344CB8AC3E}">
        <p14:creationId xmlns:p14="http://schemas.microsoft.com/office/powerpoint/2010/main" val="283304436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nvSpPr>
        <p:spPr>
          <a:xfrm>
            <a:off x="674411" y="1508411"/>
            <a:ext cx="7526325" cy="548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1">
              <a:defRPr>
                <a:uFillTx/>
              </a:defRPr>
            </a:pPr>
            <a:r>
              <a:rPr sz="2800" i="1">
                <a:solidFill>
                  <a:srgbClr val="800000"/>
                </a:solidFill>
                <a:uFill>
                  <a:solidFill>
                    <a:srgbClr val="800000"/>
                  </a:solidFill>
                </a:uFill>
                <a:latin typeface="Gill Sans"/>
                <a:ea typeface="Gill Sans"/>
                <a:cs typeface="Gill Sans"/>
                <a:sym typeface="Gill Sans"/>
              </a:rPr>
              <a:t>Commands</a:t>
            </a:r>
          </a:p>
          <a:p>
            <a:pPr lvl="0">
              <a:defRPr>
                <a:uFillTx/>
              </a:defRPr>
            </a:pPr>
            <a:endParaRPr sz="2400">
              <a:uFill>
                <a:solidFill/>
              </a:uFill>
              <a:latin typeface="Avenir Book"/>
              <a:ea typeface="Avenir Book"/>
              <a:cs typeface="Avenir Book"/>
              <a:sym typeface="Avenir Book"/>
            </a:endParaRPr>
          </a:p>
          <a:p>
            <a:pPr marL="914400" lvl="1" indent="-457200">
              <a:buSzPct val="100000"/>
              <a:buFont typeface="Arial"/>
              <a:buChar char="•"/>
              <a:defRPr>
                <a:uFillTx/>
              </a:defRPr>
            </a:pPr>
            <a:r>
              <a:rPr sz="2400">
                <a:uFill>
                  <a:solidFill/>
                </a:uFill>
                <a:latin typeface="Avenir Book"/>
                <a:ea typeface="Avenir Book"/>
                <a:cs typeface="Avenir Book"/>
                <a:sym typeface="Avenir Book"/>
              </a:rPr>
              <a:t>Represents something you WANT to happen</a:t>
            </a:r>
          </a:p>
          <a:p>
            <a:pPr marL="914400" lvl="1" indent="-457200">
              <a:buSzPct val="100000"/>
              <a:buFont typeface="Arial"/>
              <a:buChar char="•"/>
              <a:defRPr>
                <a:uFillTx/>
              </a:defRPr>
            </a:pPr>
            <a:r>
              <a:rPr sz="2400">
                <a:uFill>
                  <a:solidFill/>
                </a:uFill>
                <a:latin typeface="Avenir Book"/>
                <a:ea typeface="Avenir Book"/>
                <a:cs typeface="Avenir Book"/>
                <a:sym typeface="Avenir Book"/>
              </a:rPr>
              <a:t>Meant for one recipient</a:t>
            </a:r>
          </a:p>
          <a:p>
            <a:pPr marL="914400" lvl="1" indent="-457200">
              <a:buSzPct val="100000"/>
              <a:buFont typeface="Arial"/>
              <a:buChar char="•"/>
              <a:defRPr>
                <a:uFillTx/>
              </a:defRPr>
            </a:pPr>
            <a:r>
              <a:rPr sz="2400">
                <a:uFill>
                  <a:solidFill/>
                </a:uFill>
                <a:latin typeface="Avenir Book"/>
                <a:ea typeface="Avenir Book"/>
                <a:cs typeface="Avenir Book"/>
                <a:sym typeface="Avenir Book"/>
              </a:rPr>
              <a:t>Can be sent by multiple endpoints</a:t>
            </a:r>
          </a:p>
          <a:p>
            <a:pPr marL="914400" lvl="1" indent="-457200">
              <a:buSzPct val="100000"/>
              <a:buFont typeface="Arial"/>
              <a:buChar char="•"/>
              <a:defRPr>
                <a:uFillTx/>
              </a:defRPr>
            </a:pPr>
            <a:r>
              <a:rPr sz="2400">
                <a:uFill>
                  <a:solidFill/>
                </a:uFill>
                <a:latin typeface="Avenir Book"/>
                <a:ea typeface="Avenir Book"/>
                <a:cs typeface="Avenir Book"/>
                <a:sym typeface="Avenir Book"/>
              </a:rPr>
              <a:t>Can utilize Bus.Return to return success codes</a:t>
            </a:r>
          </a:p>
          <a:p>
            <a:pPr lvl="0">
              <a:defRPr>
                <a:uFillTx/>
              </a:defRPr>
            </a:pPr>
            <a:endParaRPr sz="2400">
              <a:uFill>
                <a:solidFill/>
              </a:uFill>
              <a:latin typeface="Avenir Book"/>
              <a:ea typeface="Avenir Book"/>
              <a:cs typeface="Avenir Book"/>
              <a:sym typeface="Avenir Book"/>
            </a:endParaRPr>
          </a:p>
          <a:p>
            <a:pPr lvl="1">
              <a:defRPr>
                <a:uFillTx/>
              </a:defRPr>
            </a:pPr>
            <a:r>
              <a:rPr sz="2800" i="1">
                <a:solidFill>
                  <a:srgbClr val="800000"/>
                </a:solidFill>
                <a:uFill>
                  <a:solidFill>
                    <a:srgbClr val="800000"/>
                  </a:solidFill>
                </a:uFill>
                <a:latin typeface="Gill Sans"/>
                <a:ea typeface="Gill Sans"/>
                <a:cs typeface="Gill Sans"/>
                <a:sym typeface="Gill Sans"/>
              </a:rPr>
              <a:t>Events</a:t>
            </a:r>
          </a:p>
          <a:p>
            <a:pPr lvl="0">
              <a:defRPr>
                <a:uFillTx/>
              </a:defRPr>
            </a:pPr>
            <a:endParaRPr sz="2400">
              <a:uFill>
                <a:solidFill/>
              </a:uFill>
              <a:latin typeface="Avenir Book"/>
              <a:ea typeface="Avenir Book"/>
              <a:cs typeface="Avenir Book"/>
              <a:sym typeface="Avenir Book"/>
            </a:endParaRPr>
          </a:p>
          <a:p>
            <a:pPr marL="914400" lvl="1" indent="-457200">
              <a:buSzPct val="100000"/>
              <a:buFont typeface="Arial"/>
              <a:buChar char="•"/>
              <a:defRPr>
                <a:uFillTx/>
              </a:defRPr>
            </a:pPr>
            <a:r>
              <a:rPr sz="2400">
                <a:uFill>
                  <a:solidFill/>
                </a:uFill>
                <a:latin typeface="Avenir Book"/>
                <a:ea typeface="Avenir Book"/>
                <a:cs typeface="Avenir Book"/>
                <a:sym typeface="Avenir Book"/>
              </a:rPr>
              <a:t>Represents something that ALREADY happened</a:t>
            </a:r>
          </a:p>
          <a:p>
            <a:pPr marL="914400" lvl="1" indent="-457200">
              <a:buSzPct val="100000"/>
              <a:buFont typeface="Arial"/>
              <a:buChar char="•"/>
              <a:defRPr>
                <a:uFillTx/>
              </a:defRPr>
            </a:pPr>
            <a:r>
              <a:rPr sz="2400">
                <a:uFill>
                  <a:solidFill/>
                </a:uFill>
                <a:latin typeface="Avenir Book"/>
                <a:ea typeface="Avenir Book"/>
                <a:cs typeface="Avenir Book"/>
                <a:sym typeface="Avenir Book"/>
              </a:rPr>
              <a:t>Meant for many recipients</a:t>
            </a:r>
          </a:p>
          <a:p>
            <a:pPr marL="914400" lvl="1" indent="-457200">
              <a:buSzPct val="100000"/>
              <a:buFont typeface="Arial"/>
              <a:buChar char="•"/>
              <a:defRPr>
                <a:uFillTx/>
              </a:defRPr>
            </a:pPr>
            <a:r>
              <a:rPr sz="2400">
                <a:uFill>
                  <a:solidFill/>
                </a:uFill>
                <a:latin typeface="Avenir Book"/>
                <a:ea typeface="Avenir Book"/>
                <a:cs typeface="Avenir Book"/>
                <a:sym typeface="Avenir Book"/>
              </a:rPr>
              <a:t>Can be sent by only one authoritative endpoint</a:t>
            </a:r>
          </a:p>
        </p:txBody>
      </p:sp>
      <p:sp>
        <p:nvSpPr>
          <p:cNvPr id="135" name="Shape 135"/>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Commands &amp; Events</a:t>
            </a:r>
          </a:p>
        </p:txBody>
      </p:sp>
    </p:spTree>
    <p:extLst>
      <p:ext uri="{BB962C8B-B14F-4D97-AF65-F5344CB8AC3E}">
        <p14:creationId xmlns:p14="http://schemas.microsoft.com/office/powerpoint/2010/main" val="1304742024"/>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p:nvPr/>
        </p:nvSpPr>
        <p:spPr>
          <a:xfrm>
            <a:off x="533400" y="1342417"/>
            <a:ext cx="7163799" cy="4524315"/>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lgn="ctr">
              <a:defRPr>
                <a:uFillTx/>
              </a:defRPr>
            </a:pPr>
            <a:r>
              <a:rPr lang="en-US" sz="2400" b="1" dirty="0" smtClean="0">
                <a:solidFill>
                  <a:srgbClr val="800000"/>
                </a:solidFill>
                <a:uFill>
                  <a:solidFill>
                    <a:srgbClr val="800000"/>
                  </a:solidFill>
                </a:uFill>
                <a:latin typeface="Gill Sans"/>
                <a:ea typeface="Gill Sans"/>
                <a:cs typeface="Gill Sans"/>
                <a:sym typeface="Gill Sans"/>
              </a:rPr>
              <a:t>Session </a:t>
            </a:r>
            <a:r>
              <a:rPr lang="en-US" sz="2400" b="1" dirty="0" smtClean="0">
                <a:solidFill>
                  <a:srgbClr val="800000"/>
                </a:solidFill>
                <a:uFill>
                  <a:solidFill>
                    <a:srgbClr val="800000"/>
                  </a:solidFill>
                </a:uFill>
                <a:latin typeface="Gill Sans"/>
                <a:ea typeface="Gill Sans"/>
                <a:cs typeface="Gill Sans"/>
                <a:sym typeface="Gill Sans"/>
              </a:rPr>
              <a:t>2</a:t>
            </a:r>
            <a:endParaRPr lang="en-US" sz="2400" b="1" dirty="0" smtClean="0">
              <a:solidFill>
                <a:srgbClr val="800000"/>
              </a:solidFill>
              <a:uFill>
                <a:solidFill>
                  <a:srgbClr val="800000"/>
                </a:solidFill>
              </a:uFill>
              <a:latin typeface="Gill Sans"/>
              <a:ea typeface="Gill Sans"/>
              <a:cs typeface="Gill Sans"/>
              <a:sym typeface="Gill Sans"/>
            </a:endParaRPr>
          </a:p>
          <a:p>
            <a:pPr lvl="1" algn="l">
              <a:defRPr>
                <a:uFillTx/>
              </a:defRPr>
            </a:pPr>
            <a:endParaRPr lang="en-US" sz="2400" b="1" dirty="0" smtClean="0">
              <a:latin typeface="Gill Sans"/>
              <a:ea typeface="Gill Sans"/>
              <a:cs typeface="Gill Sans"/>
              <a:sym typeface="Gill Sans"/>
            </a:endParaRPr>
          </a:p>
          <a:p>
            <a:pPr lvl="1" algn="l">
              <a:defRPr>
                <a:uFillTx/>
              </a:defRPr>
            </a:pPr>
            <a:r>
              <a:rPr lang="en-US" sz="2400" b="1" dirty="0" smtClean="0">
                <a:latin typeface="Gill Sans"/>
                <a:ea typeface="Gill Sans"/>
                <a:cs typeface="Gill Sans"/>
                <a:sym typeface="Gill Sans"/>
              </a:rPr>
              <a:t>*Comparing existing and new model </a:t>
            </a:r>
          </a:p>
          <a:p>
            <a:pPr lvl="1" algn="l">
              <a:defRPr>
                <a:uFillTx/>
              </a:defRPr>
            </a:pPr>
            <a:r>
              <a:rPr lang="en-US" sz="2400" b="1" dirty="0">
                <a:latin typeface="Gill Sans"/>
                <a:ea typeface="Gill Sans"/>
                <a:cs typeface="Gill Sans"/>
                <a:sym typeface="Gill Sans"/>
              </a:rPr>
              <a:t>Samples</a:t>
            </a:r>
            <a:endParaRPr lang="en-US" sz="2400" b="1" dirty="0" smtClean="0">
              <a:latin typeface="Gill Sans"/>
              <a:ea typeface="Gill Sans"/>
              <a:cs typeface="Gill Sans"/>
              <a:sym typeface="Gill Sans"/>
            </a:endParaRPr>
          </a:p>
          <a:p>
            <a:pPr lvl="1" algn="l">
              <a:defRPr>
                <a:uFillTx/>
              </a:defRPr>
            </a:pPr>
            <a:r>
              <a:rPr lang="en-US" sz="2400" b="1" dirty="0" smtClean="0">
                <a:latin typeface="Gill Sans"/>
                <a:ea typeface="Gill Sans"/>
                <a:cs typeface="Gill Sans"/>
                <a:sym typeface="Gill Sans"/>
              </a:rPr>
              <a:t>*Pub / Sub</a:t>
            </a:r>
            <a:endParaRPr lang="en-US" sz="2400" b="1" dirty="0" smtClean="0">
              <a:latin typeface="Gill Sans"/>
              <a:ea typeface="Gill Sans"/>
              <a:cs typeface="Gill Sans"/>
              <a:sym typeface="Gill Sans"/>
            </a:endParaRPr>
          </a:p>
          <a:p>
            <a:pPr lvl="1" algn="l">
              <a:defRPr>
                <a:uFillTx/>
              </a:defRPr>
            </a:pPr>
            <a:r>
              <a:rPr lang="en-US" sz="2400" b="1" dirty="0" smtClean="0">
                <a:latin typeface="Gill Sans"/>
                <a:ea typeface="Gill Sans"/>
                <a:cs typeface="Gill Sans"/>
                <a:sym typeface="Gill Sans"/>
              </a:rPr>
              <a:t>*Sagas</a:t>
            </a:r>
          </a:p>
          <a:p>
            <a:pPr lvl="1" algn="l">
              <a:defRPr>
                <a:uFillTx/>
              </a:defRPr>
            </a:pPr>
            <a:r>
              <a:rPr lang="en-US" sz="2400" b="1" dirty="0" smtClean="0">
                <a:latin typeface="Gill Sans"/>
                <a:ea typeface="Gill Sans"/>
                <a:cs typeface="Gill Sans"/>
                <a:sym typeface="Gill Sans"/>
              </a:rPr>
              <a:t>*</a:t>
            </a:r>
            <a:r>
              <a:rPr lang="en-US" sz="2400" b="1" dirty="0" err="1" smtClean="0">
                <a:latin typeface="Gill Sans"/>
                <a:ea typeface="Gill Sans"/>
                <a:cs typeface="Gill Sans"/>
                <a:sym typeface="Gill Sans"/>
              </a:rPr>
              <a:t>ServiceInsight</a:t>
            </a:r>
            <a:endParaRPr lang="en-US" sz="2400" b="1" dirty="0" smtClean="0">
              <a:latin typeface="Gill Sans"/>
              <a:ea typeface="Gill Sans"/>
              <a:cs typeface="Gill Sans"/>
              <a:sym typeface="Gill Sans"/>
            </a:endParaRPr>
          </a:p>
          <a:p>
            <a:pPr lvl="1" algn="l">
              <a:defRPr>
                <a:uFillTx/>
              </a:defRPr>
            </a:pPr>
            <a:r>
              <a:rPr lang="en-US" sz="2400" b="1" dirty="0" smtClean="0">
                <a:latin typeface="Gill Sans"/>
                <a:ea typeface="Gill Sans"/>
                <a:cs typeface="Gill Sans"/>
                <a:sym typeface="Gill Sans"/>
              </a:rPr>
              <a:t>*Distributors</a:t>
            </a:r>
            <a:endParaRPr lang="en-US" sz="2400" b="1" dirty="0">
              <a:latin typeface="Gill Sans"/>
              <a:ea typeface="Gill Sans"/>
              <a:cs typeface="Gill Sans"/>
              <a:sym typeface="Gill Sans"/>
            </a:endParaRPr>
          </a:p>
          <a:p>
            <a:pPr lvl="1" algn="l">
              <a:defRPr>
                <a:uFillTx/>
              </a:defRPr>
            </a:pPr>
            <a:endParaRPr lang="en-US" sz="2400" b="1" dirty="0" smtClean="0">
              <a:latin typeface="Gill Sans"/>
              <a:ea typeface="Gill Sans"/>
              <a:cs typeface="Gill Sans"/>
              <a:sym typeface="Gill Sans"/>
            </a:endParaRPr>
          </a:p>
          <a:p>
            <a:pPr lvl="1" algn="l">
              <a:defRPr>
                <a:uFillTx/>
              </a:defRPr>
            </a:pPr>
            <a:r>
              <a:rPr lang="en-US" sz="2400" b="1" dirty="0" smtClean="0">
                <a:latin typeface="Gill Sans"/>
                <a:ea typeface="Gill Sans"/>
                <a:cs typeface="Gill Sans"/>
                <a:sym typeface="Gill Sans"/>
              </a:rPr>
              <a:t>Extension Points</a:t>
            </a:r>
          </a:p>
          <a:p>
            <a:pPr lvl="1" algn="l">
              <a:defRPr>
                <a:uFillTx/>
              </a:defRPr>
            </a:pPr>
            <a:r>
              <a:rPr lang="en-US" sz="2400" b="1" dirty="0" smtClean="0">
                <a:latin typeface="Gill Sans"/>
                <a:ea typeface="Gill Sans"/>
                <a:cs typeface="Gill Sans"/>
                <a:sym typeface="Gill Sans"/>
              </a:rPr>
              <a:t>Customization</a:t>
            </a:r>
          </a:p>
          <a:p>
            <a:pPr lvl="1" algn="l">
              <a:defRPr>
                <a:uFillTx/>
              </a:defRPr>
            </a:pPr>
            <a:endParaRPr lang="en-US" sz="2400" b="1" dirty="0" smtClean="0">
              <a:latin typeface="Gill Sans"/>
              <a:ea typeface="Gill Sans"/>
              <a:cs typeface="Gill Sans"/>
              <a:sym typeface="Gill Sans"/>
            </a:endParaRPr>
          </a:p>
        </p:txBody>
      </p:sp>
    </p:spTree>
    <p:extLst>
      <p:ext uri="{BB962C8B-B14F-4D97-AF65-F5344CB8AC3E}">
        <p14:creationId xmlns:p14="http://schemas.microsoft.com/office/powerpoint/2010/main" val="3139326630"/>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p:nvPr/>
        </p:nvSpPr>
        <p:spPr>
          <a:xfrm>
            <a:off x="533400" y="1342417"/>
            <a:ext cx="7163799" cy="526297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lvl="0" algn="ctr">
              <a:defRPr>
                <a:uFillTx/>
              </a:defRPr>
            </a:pPr>
            <a:r>
              <a:rPr lang="en-US" sz="2400" b="1" dirty="0" smtClean="0">
                <a:solidFill>
                  <a:srgbClr val="800000"/>
                </a:solidFill>
                <a:uFill>
                  <a:solidFill>
                    <a:srgbClr val="800000"/>
                  </a:solidFill>
                </a:uFill>
                <a:latin typeface="Gill Sans"/>
                <a:ea typeface="Gill Sans"/>
                <a:cs typeface="Gill Sans"/>
                <a:sym typeface="Gill Sans"/>
              </a:rPr>
              <a:t>Comparing Existing and New</a:t>
            </a:r>
          </a:p>
          <a:p>
            <a:pPr lvl="0" algn="ctr">
              <a:defRPr>
                <a:uFillTx/>
              </a:defRPr>
            </a:pPr>
            <a:endParaRPr lang="en-US" sz="2400" b="1" dirty="0">
              <a:solidFill>
                <a:srgbClr val="800000"/>
              </a:solidFill>
              <a:uFill>
                <a:solidFill>
                  <a:srgbClr val="800000"/>
                </a:solidFill>
              </a:uFill>
              <a:latin typeface="Gill Sans"/>
              <a:ea typeface="Gill Sans"/>
              <a:cs typeface="Gill Sans"/>
              <a:sym typeface="Gill Sans"/>
            </a:endParaRPr>
          </a:p>
          <a:p>
            <a:pPr lvl="0" algn="l">
              <a:defRPr>
                <a:uFillTx/>
              </a:defRPr>
            </a:pPr>
            <a:r>
              <a:rPr lang="en-US" sz="2400" dirty="0" smtClean="0">
                <a:solidFill>
                  <a:srgbClr val="800000"/>
                </a:solidFill>
                <a:uFill>
                  <a:solidFill>
                    <a:srgbClr val="800000"/>
                  </a:solidFill>
                </a:uFill>
                <a:latin typeface="Gill Sans"/>
                <a:ea typeface="Gill Sans"/>
                <a:cs typeface="Gill Sans"/>
                <a:sym typeface="Gill Sans"/>
              </a:rPr>
              <a:t>Benefits</a:t>
            </a:r>
          </a:p>
          <a:p>
            <a:pPr marL="342900" lvl="0" indent="-342900" algn="l">
              <a:buFont typeface="Arial" charset="0"/>
              <a:buChar char="•"/>
              <a:defRPr>
                <a:uFillTx/>
              </a:defRPr>
            </a:pPr>
            <a:r>
              <a:rPr lang="en-US" sz="2400" dirty="0" smtClean="0">
                <a:solidFill>
                  <a:srgbClr val="800000"/>
                </a:solidFill>
                <a:uFill>
                  <a:solidFill>
                    <a:srgbClr val="800000"/>
                  </a:solidFill>
                </a:uFill>
                <a:latin typeface="Gill Sans"/>
                <a:ea typeface="Gill Sans"/>
                <a:cs typeface="Gill Sans"/>
                <a:sym typeface="Gill Sans"/>
              </a:rPr>
              <a:t>--Pub / Sub</a:t>
            </a:r>
          </a:p>
          <a:p>
            <a:pPr marL="342900" lvl="0" indent="-342900" algn="l">
              <a:buFont typeface="Arial" charset="0"/>
              <a:buChar char="•"/>
              <a:defRPr>
                <a:uFillTx/>
              </a:defRPr>
            </a:pPr>
            <a:r>
              <a:rPr lang="en-US" sz="2400" dirty="0" smtClean="0">
                <a:solidFill>
                  <a:srgbClr val="800000"/>
                </a:solidFill>
                <a:uFill>
                  <a:solidFill>
                    <a:srgbClr val="800000"/>
                  </a:solidFill>
                </a:uFill>
                <a:latin typeface="Gill Sans"/>
                <a:ea typeface="Gill Sans"/>
                <a:cs typeface="Gill Sans"/>
                <a:sym typeface="Gill Sans"/>
              </a:rPr>
              <a:t>--EDA</a:t>
            </a:r>
          </a:p>
          <a:p>
            <a:pPr marL="342900" lvl="0" indent="-342900" algn="l">
              <a:buFont typeface="Arial" charset="0"/>
              <a:buChar char="•"/>
              <a:defRPr>
                <a:uFillTx/>
              </a:defRPr>
            </a:pPr>
            <a:r>
              <a:rPr lang="en-US" sz="2400" dirty="0" smtClean="0">
                <a:solidFill>
                  <a:srgbClr val="800000"/>
                </a:solidFill>
                <a:uFill>
                  <a:solidFill>
                    <a:srgbClr val="800000"/>
                  </a:solidFill>
                </a:uFill>
                <a:latin typeface="Gill Sans"/>
                <a:ea typeface="Gill Sans"/>
                <a:cs typeface="Gill Sans"/>
                <a:sym typeface="Gill Sans"/>
              </a:rPr>
              <a:t>--Easier to develop and debug.</a:t>
            </a:r>
          </a:p>
          <a:p>
            <a:pPr marL="342900" lvl="0" indent="-342900" algn="l">
              <a:buFont typeface="Arial" charset="0"/>
              <a:buChar char="•"/>
              <a:defRPr>
                <a:uFillTx/>
              </a:defRPr>
            </a:pPr>
            <a:r>
              <a:rPr lang="en-US" sz="2400" dirty="0" smtClean="0">
                <a:solidFill>
                  <a:srgbClr val="800000"/>
                </a:solidFill>
                <a:uFill>
                  <a:solidFill>
                    <a:srgbClr val="800000"/>
                  </a:solidFill>
                </a:uFill>
                <a:latin typeface="Gill Sans"/>
                <a:ea typeface="Gill Sans"/>
                <a:cs typeface="Gill Sans"/>
                <a:sym typeface="Gill Sans"/>
              </a:rPr>
              <a:t>--Easier to add new processes and functionality</a:t>
            </a:r>
          </a:p>
          <a:p>
            <a:pPr marL="342900" lvl="0" indent="-342900" algn="l">
              <a:buFont typeface="Arial" charset="0"/>
              <a:buChar char="•"/>
              <a:defRPr>
                <a:uFillTx/>
              </a:defRPr>
            </a:pPr>
            <a:r>
              <a:rPr lang="en-US" sz="2400" dirty="0" smtClean="0">
                <a:solidFill>
                  <a:srgbClr val="800000"/>
                </a:solidFill>
                <a:uFill>
                  <a:solidFill>
                    <a:srgbClr val="800000"/>
                  </a:solidFill>
                </a:uFill>
                <a:latin typeface="Gill Sans"/>
                <a:ea typeface="Gill Sans"/>
                <a:cs typeface="Gill Sans"/>
                <a:sym typeface="Gill Sans"/>
              </a:rPr>
              <a:t>--Sagas and Workflow management</a:t>
            </a:r>
          </a:p>
          <a:p>
            <a:pPr lvl="0" algn="l">
              <a:defRPr>
                <a:uFillTx/>
              </a:defRPr>
            </a:pPr>
            <a:endParaRPr lang="en-US" sz="2400" dirty="0">
              <a:solidFill>
                <a:srgbClr val="800000"/>
              </a:solidFill>
              <a:uFill>
                <a:solidFill>
                  <a:srgbClr val="800000"/>
                </a:solidFill>
              </a:uFill>
              <a:latin typeface="Gill Sans"/>
              <a:ea typeface="Gill Sans"/>
              <a:cs typeface="Gill Sans"/>
              <a:sym typeface="Gill Sans"/>
            </a:endParaRPr>
          </a:p>
          <a:p>
            <a:pPr lvl="0" algn="l">
              <a:defRPr>
                <a:uFillTx/>
              </a:defRPr>
            </a:pPr>
            <a:r>
              <a:rPr lang="en-US" sz="2400" dirty="0">
                <a:solidFill>
                  <a:srgbClr val="800000"/>
                </a:solidFill>
                <a:uFill>
                  <a:solidFill>
                    <a:srgbClr val="800000"/>
                  </a:solidFill>
                </a:uFill>
                <a:latin typeface="Gill Sans"/>
                <a:ea typeface="Gill Sans"/>
                <a:cs typeface="Gill Sans"/>
                <a:sym typeface="Gill Sans"/>
              </a:rPr>
              <a:t>Down Side</a:t>
            </a:r>
            <a:r>
              <a:rPr lang="en-US" sz="2400" dirty="0" smtClean="0">
                <a:solidFill>
                  <a:srgbClr val="800000"/>
                </a:solidFill>
                <a:uFill>
                  <a:solidFill>
                    <a:srgbClr val="800000"/>
                  </a:solidFill>
                </a:uFill>
                <a:latin typeface="Gill Sans"/>
                <a:ea typeface="Gill Sans"/>
                <a:cs typeface="Gill Sans"/>
                <a:sym typeface="Gill Sans"/>
              </a:rPr>
              <a:t>?</a:t>
            </a:r>
          </a:p>
          <a:p>
            <a:pPr marL="342900" lvl="0" indent="-342900" algn="l">
              <a:buFontTx/>
              <a:buChar char="-"/>
              <a:defRPr>
                <a:uFillTx/>
              </a:defRPr>
            </a:pPr>
            <a:r>
              <a:rPr lang="en-US" sz="2400" dirty="0" smtClean="0">
                <a:solidFill>
                  <a:srgbClr val="800000"/>
                </a:solidFill>
                <a:uFill>
                  <a:solidFill>
                    <a:srgbClr val="800000"/>
                  </a:solidFill>
                </a:uFill>
                <a:latin typeface="Gill Sans"/>
                <a:ea typeface="Gill Sans"/>
                <a:cs typeface="Gill Sans"/>
                <a:sym typeface="Gill Sans"/>
              </a:rPr>
              <a:t>Lots of processes  - management for OPs</a:t>
            </a:r>
          </a:p>
          <a:p>
            <a:pPr marL="342900" lvl="0" indent="-342900" algn="l">
              <a:buFontTx/>
              <a:buChar char="-"/>
              <a:defRPr>
                <a:uFillTx/>
              </a:defRPr>
            </a:pPr>
            <a:r>
              <a:rPr lang="en-US" sz="2400" dirty="0" smtClean="0">
                <a:solidFill>
                  <a:srgbClr val="800000"/>
                </a:solidFill>
                <a:uFill>
                  <a:solidFill>
                    <a:srgbClr val="800000"/>
                  </a:solidFill>
                </a:uFill>
                <a:latin typeface="Gill Sans"/>
                <a:ea typeface="Gill Sans"/>
                <a:cs typeface="Gill Sans"/>
                <a:sym typeface="Gill Sans"/>
              </a:rPr>
              <a:t>new paradigm in development and thinking.</a:t>
            </a:r>
            <a:endParaRPr lang="en-US" sz="2400" dirty="0">
              <a:solidFill>
                <a:srgbClr val="800000"/>
              </a:solidFill>
              <a:uFill>
                <a:solidFill>
                  <a:srgbClr val="800000"/>
                </a:solidFill>
              </a:uFill>
              <a:latin typeface="Gill Sans"/>
              <a:ea typeface="Gill Sans"/>
              <a:cs typeface="Gill Sans"/>
              <a:sym typeface="Gill Sans"/>
            </a:endParaRPr>
          </a:p>
          <a:p>
            <a:pPr lvl="1" algn="l">
              <a:defRPr>
                <a:uFillTx/>
              </a:defRPr>
            </a:pPr>
            <a:endParaRPr lang="en-US" sz="2400" b="1" dirty="0" smtClean="0">
              <a:latin typeface="Gill Sans"/>
              <a:ea typeface="Gill Sans"/>
              <a:cs typeface="Gill Sans"/>
              <a:sym typeface="Gill Sans"/>
            </a:endParaRPr>
          </a:p>
          <a:p>
            <a:pPr lvl="1" algn="l">
              <a:defRPr>
                <a:uFillTx/>
              </a:defRPr>
            </a:pPr>
            <a:endParaRPr lang="en-US" sz="2400" b="1" dirty="0" smtClean="0">
              <a:latin typeface="Gill Sans"/>
              <a:ea typeface="Gill Sans"/>
              <a:cs typeface="Gill Sans"/>
              <a:sym typeface="Gill Sans"/>
            </a:endParaRPr>
          </a:p>
        </p:txBody>
      </p:sp>
    </p:spTree>
    <p:extLst>
      <p:ext uri="{BB962C8B-B14F-4D97-AF65-F5344CB8AC3E}">
        <p14:creationId xmlns:p14="http://schemas.microsoft.com/office/powerpoint/2010/main" val="639511096"/>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p:nvPr/>
        </p:nvSpPr>
        <p:spPr>
          <a:xfrm>
            <a:off x="1852047" y="1508411"/>
            <a:ext cx="1474800" cy="904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Examples</a:t>
            </a:r>
            <a:endParaRPr sz="2400">
              <a:uFill>
                <a:solidFill/>
              </a:uFill>
              <a:latin typeface="Avenir Book"/>
              <a:ea typeface="Avenir Book"/>
              <a:cs typeface="Avenir Book"/>
              <a:sym typeface="Avenir Book"/>
            </a:endParaRPr>
          </a:p>
        </p:txBody>
      </p:sp>
      <p:sp>
        <p:nvSpPr>
          <p:cNvPr id="138" name="Shape 138"/>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Commands &amp; Events</a:t>
            </a:r>
          </a:p>
        </p:txBody>
      </p:sp>
      <p:pic>
        <p:nvPicPr>
          <p:cNvPr id="139" name="image13.png" descr="Screen Shot 2013-07-08 at 10.47.42 PM.png"/>
          <p:cNvPicPr/>
          <p:nvPr/>
        </p:nvPicPr>
        <p:blipFill>
          <a:blip r:embed="rId2">
            <a:extLst/>
          </a:blip>
          <a:srcRect t="29000"/>
          <a:stretch>
            <a:fillRect/>
          </a:stretch>
        </p:blipFill>
        <p:spPr>
          <a:xfrm>
            <a:off x="4073380" y="1571344"/>
            <a:ext cx="4673925" cy="829620"/>
          </a:xfrm>
          <a:prstGeom prst="rect">
            <a:avLst/>
          </a:prstGeom>
          <a:ln w="12700">
            <a:miter lim="400000"/>
          </a:ln>
          <a:effectLst>
            <a:outerShdw blurRad="292100" dist="139700" dir="2700000" rotWithShape="0">
              <a:srgbClr val="333333">
                <a:alpha val="64999"/>
              </a:srgbClr>
            </a:outerShdw>
          </a:effectLst>
        </p:spPr>
      </p:pic>
      <p:pic>
        <p:nvPicPr>
          <p:cNvPr id="140" name="image14.png" descr="Screen Shot 2013-07-08 at 10.48.37 PM.png"/>
          <p:cNvPicPr/>
          <p:nvPr/>
        </p:nvPicPr>
        <p:blipFill>
          <a:blip r:embed="rId3">
            <a:extLst/>
          </a:blip>
          <a:srcRect t="12729" b="33638"/>
          <a:stretch>
            <a:fillRect/>
          </a:stretch>
        </p:blipFill>
        <p:spPr>
          <a:xfrm>
            <a:off x="537535" y="4092344"/>
            <a:ext cx="5143857" cy="681183"/>
          </a:xfrm>
          <a:prstGeom prst="rect">
            <a:avLst/>
          </a:prstGeom>
          <a:ln w="12700">
            <a:miter lim="400000"/>
          </a:ln>
          <a:effectLst>
            <a:outerShdw blurRad="292100" dist="139700" dir="2700000" rotWithShape="0">
              <a:srgbClr val="333333">
                <a:alpha val="64999"/>
              </a:srgbClr>
            </a:outerShdw>
          </a:effectLst>
        </p:spPr>
      </p:pic>
      <p:pic>
        <p:nvPicPr>
          <p:cNvPr id="141" name="image15.png" descr="Screen Shot 2013-07-08 at 10.49.10 PM.png"/>
          <p:cNvPicPr/>
          <p:nvPr/>
        </p:nvPicPr>
        <p:blipFill>
          <a:blip r:embed="rId4">
            <a:extLst/>
          </a:blip>
          <a:stretch>
            <a:fillRect/>
          </a:stretch>
        </p:blipFill>
        <p:spPr>
          <a:xfrm>
            <a:off x="529971" y="4838674"/>
            <a:ext cx="6223434" cy="1409799"/>
          </a:xfrm>
          <a:prstGeom prst="rect">
            <a:avLst/>
          </a:prstGeom>
          <a:ln w="12700">
            <a:miter lim="400000"/>
          </a:ln>
          <a:effectLst>
            <a:outerShdw blurRad="292100" dist="139700" dir="2700000" rotWithShape="0">
              <a:srgbClr val="333333">
                <a:alpha val="64999"/>
              </a:srgbClr>
            </a:outerShdw>
          </a:effectLst>
        </p:spPr>
      </p:pic>
      <p:pic>
        <p:nvPicPr>
          <p:cNvPr id="142" name="image16.png" descr="Screen Shot 2013-07-08 at 10.49.51 PM.png"/>
          <p:cNvPicPr/>
          <p:nvPr/>
        </p:nvPicPr>
        <p:blipFill>
          <a:blip r:embed="rId5">
            <a:extLst/>
          </a:blip>
          <a:stretch>
            <a:fillRect/>
          </a:stretch>
        </p:blipFill>
        <p:spPr>
          <a:xfrm>
            <a:off x="3395035" y="2510219"/>
            <a:ext cx="5397876" cy="1041473"/>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rot="16200000" flipH="1">
            <a:off x="1323940" y="2324080"/>
            <a:ext cx="2043136"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6086470" y="2324080"/>
            <a:ext cx="2043136"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86080" y="4389048"/>
            <a:ext cx="2052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3956162" y="3002765"/>
            <a:ext cx="684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4574714" y="3759408"/>
            <a:ext cx="828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6915500" y="4394909"/>
            <a:ext cx="2052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12824" y="2973268"/>
            <a:ext cx="684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8596" y="3357562"/>
            <a:ext cx="7929618" cy="1588"/>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9"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643174" y="1357298"/>
            <a:ext cx="4095750" cy="1314450"/>
          </a:xfrm>
          <a:prstGeom prst="rect">
            <a:avLst/>
          </a:prstGeom>
          <a:noFill/>
        </p:spPr>
      </p:pic>
      <p:pic>
        <p:nvPicPr>
          <p:cNvPr id="20"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0" y="5543574"/>
            <a:ext cx="4095750" cy="1314450"/>
          </a:xfrm>
          <a:prstGeom prst="rect">
            <a:avLst/>
          </a:prstGeom>
          <a:noFill/>
        </p:spPr>
      </p:pic>
      <p:pic>
        <p:nvPicPr>
          <p:cNvPr id="21"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85720" y="-24"/>
            <a:ext cx="4095750" cy="1314450"/>
          </a:xfrm>
          <a:prstGeom prst="rect">
            <a:avLst/>
          </a:prstGeom>
          <a:noFill/>
        </p:spPr>
      </p:pic>
      <p:pic>
        <p:nvPicPr>
          <p:cNvPr id="22"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048250" y="-24"/>
            <a:ext cx="4095750" cy="1314450"/>
          </a:xfrm>
          <a:prstGeom prst="rect">
            <a:avLst/>
          </a:prstGeom>
          <a:noFill/>
        </p:spPr>
      </p:pic>
      <p:pic>
        <p:nvPicPr>
          <p:cNvPr id="23"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048250" y="5543574"/>
            <a:ext cx="4095750" cy="1314450"/>
          </a:xfrm>
          <a:prstGeom prst="rect">
            <a:avLst/>
          </a:prstGeom>
          <a:noFill/>
        </p:spPr>
      </p:pic>
      <p:pic>
        <p:nvPicPr>
          <p:cNvPr id="24"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795574" y="4214842"/>
            <a:ext cx="4095750" cy="1314450"/>
          </a:xfrm>
          <a:prstGeom prst="rect">
            <a:avLst/>
          </a:prstGeom>
          <a:noFill/>
        </p:spPr>
      </p:pic>
      <p:sp>
        <p:nvSpPr>
          <p:cNvPr id="25" name="Rounded Rectangle 24"/>
          <p:cNvSpPr/>
          <p:nvPr/>
        </p:nvSpPr>
        <p:spPr>
          <a:xfrm>
            <a:off x="1357290" y="500042"/>
            <a:ext cx="1214446" cy="428628"/>
          </a:xfrm>
          <a:prstGeom prst="roundRect">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800" dirty="0"/>
              <a:t>Publisher</a:t>
            </a:r>
          </a:p>
        </p:txBody>
      </p:sp>
      <p:sp>
        <p:nvSpPr>
          <p:cNvPr id="26" name="Rounded Rectangle 25"/>
          <p:cNvSpPr/>
          <p:nvPr/>
        </p:nvSpPr>
        <p:spPr>
          <a:xfrm>
            <a:off x="571472" y="6143644"/>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smtClean="0"/>
              <a:t>Subscriber</a:t>
            </a:r>
            <a:endParaRPr lang="en-GB" dirty="0"/>
          </a:p>
        </p:txBody>
      </p:sp>
      <p:cxnSp>
        <p:nvCxnSpPr>
          <p:cNvPr id="29" name="Straight Arrow Connector 28"/>
          <p:cNvCxnSpPr/>
          <p:nvPr/>
        </p:nvCxnSpPr>
        <p:spPr>
          <a:xfrm rot="5400000" flipH="1" flipV="1">
            <a:off x="-1285916" y="3214686"/>
            <a:ext cx="5072098" cy="642942"/>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 name="Group 27"/>
          <p:cNvGrpSpPr/>
          <p:nvPr/>
        </p:nvGrpSpPr>
        <p:grpSpPr>
          <a:xfrm>
            <a:off x="214282" y="1142984"/>
            <a:ext cx="1223948" cy="732592"/>
            <a:chOff x="214282" y="1142984"/>
            <a:chExt cx="1223948" cy="732592"/>
          </a:xfrm>
        </p:grpSpPr>
        <p:pic>
          <p:nvPicPr>
            <p:cNvPr id="2050"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27" name="TextBox 26"/>
            <p:cNvSpPr txBox="1"/>
            <p:nvPr/>
          </p:nvSpPr>
          <p:spPr>
            <a:xfrm>
              <a:off x="283418" y="1155430"/>
              <a:ext cx="1048685" cy="338554"/>
            </a:xfrm>
            <a:prstGeom prst="rect">
              <a:avLst/>
            </a:prstGeom>
            <a:noFill/>
          </p:spPr>
          <p:txBody>
            <a:bodyPr wrap="none" rtlCol="0">
              <a:spAutoFit/>
            </a:bodyPr>
            <a:lstStyle/>
            <a:p>
              <a:r>
                <a:rPr lang="en-US" sz="1600" dirty="0" smtClean="0"/>
                <a:t>Subscribe</a:t>
              </a:r>
              <a:endParaRPr lang="en-GB" dirty="0"/>
            </a:p>
          </p:txBody>
        </p:sp>
      </p:grpSp>
      <p:sp>
        <p:nvSpPr>
          <p:cNvPr id="32" name="Rounded Rectangle 31"/>
          <p:cNvSpPr/>
          <p:nvPr/>
        </p:nvSpPr>
        <p:spPr>
          <a:xfrm>
            <a:off x="3428992" y="4786322"/>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3" name="Rounded Rectangle 32"/>
          <p:cNvSpPr/>
          <p:nvPr/>
        </p:nvSpPr>
        <p:spPr>
          <a:xfrm>
            <a:off x="4000496" y="1643050"/>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4" name="Rounded Rectangle 33"/>
          <p:cNvSpPr/>
          <p:nvPr/>
        </p:nvSpPr>
        <p:spPr>
          <a:xfrm>
            <a:off x="6786578" y="214290"/>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5" name="Rounded Rectangle 34"/>
          <p:cNvSpPr/>
          <p:nvPr/>
        </p:nvSpPr>
        <p:spPr>
          <a:xfrm>
            <a:off x="7215206" y="5643578"/>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cxnSp>
        <p:nvCxnSpPr>
          <p:cNvPr id="36" name="Straight Arrow Connector 35"/>
          <p:cNvCxnSpPr/>
          <p:nvPr/>
        </p:nvCxnSpPr>
        <p:spPr>
          <a:xfrm rot="16200000" flipV="1">
            <a:off x="892943" y="1893083"/>
            <a:ext cx="3714776" cy="1928826"/>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0800000">
            <a:off x="2143108" y="1000108"/>
            <a:ext cx="5572164" cy="4572032"/>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0800000">
            <a:off x="2500298" y="1000108"/>
            <a:ext cx="1500198" cy="571504"/>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0800000" flipV="1">
            <a:off x="2643174" y="428604"/>
            <a:ext cx="4000528" cy="285752"/>
          </a:xfrm>
          <a:prstGeom prst="straightConnector1">
            <a:avLst/>
          </a:prstGeom>
          <a:ln w="508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7315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down)">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right)">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rot="16200000" flipH="1">
            <a:off x="1323940" y="2324080"/>
            <a:ext cx="2043136"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6086470" y="2324080"/>
            <a:ext cx="2043136"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486080" y="4389048"/>
            <a:ext cx="2052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3956162" y="3002765"/>
            <a:ext cx="684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4574714" y="3759408"/>
            <a:ext cx="828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6915500" y="4394909"/>
            <a:ext cx="2052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12824" y="2973268"/>
            <a:ext cx="684000" cy="2382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8596" y="3357562"/>
            <a:ext cx="7929618" cy="1588"/>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9"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643174" y="1357298"/>
            <a:ext cx="4095750" cy="1314450"/>
          </a:xfrm>
          <a:prstGeom prst="rect">
            <a:avLst/>
          </a:prstGeom>
          <a:noFill/>
        </p:spPr>
      </p:pic>
      <p:pic>
        <p:nvPicPr>
          <p:cNvPr id="20"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0" y="5543574"/>
            <a:ext cx="4095750" cy="1314450"/>
          </a:xfrm>
          <a:prstGeom prst="rect">
            <a:avLst/>
          </a:prstGeom>
          <a:noFill/>
        </p:spPr>
      </p:pic>
      <p:pic>
        <p:nvPicPr>
          <p:cNvPr id="21"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285720" y="-24"/>
            <a:ext cx="4095750" cy="1314450"/>
          </a:xfrm>
          <a:prstGeom prst="rect">
            <a:avLst/>
          </a:prstGeom>
          <a:noFill/>
        </p:spPr>
      </p:pic>
      <p:pic>
        <p:nvPicPr>
          <p:cNvPr id="22"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048250" y="-24"/>
            <a:ext cx="4095750" cy="1314450"/>
          </a:xfrm>
          <a:prstGeom prst="rect">
            <a:avLst/>
          </a:prstGeom>
          <a:noFill/>
        </p:spPr>
      </p:pic>
      <p:pic>
        <p:nvPicPr>
          <p:cNvPr id="23" name="Picture 2" descr="C:\Documents and Settings\Udi Dahan\My Documents\My Pictures\work\rack.png"/>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5048250" y="5543574"/>
            <a:ext cx="4095750" cy="1314450"/>
          </a:xfrm>
          <a:prstGeom prst="rect">
            <a:avLst/>
          </a:prstGeom>
          <a:noFill/>
        </p:spPr>
      </p:pic>
      <p:pic>
        <p:nvPicPr>
          <p:cNvPr id="24" name="Picture 2" descr="C:\Documents and Settings\Udi Dahan\My Documents\My Pictures\work\rack.png"/>
          <p:cNvPicPr>
            <a:picLocks noChangeAspect="1" noChangeArrowheads="1"/>
          </p:cNvPicPr>
          <p:nvPr/>
        </p:nvPicPr>
        <p:blipFill>
          <a:blip r:embed="rId3" cstate="print"/>
          <a:srcRect/>
          <a:stretch>
            <a:fillRect/>
          </a:stretch>
        </p:blipFill>
        <p:spPr bwMode="auto">
          <a:xfrm>
            <a:off x="2795574" y="4214842"/>
            <a:ext cx="4095750" cy="1314450"/>
          </a:xfrm>
          <a:prstGeom prst="rect">
            <a:avLst/>
          </a:prstGeom>
          <a:noFill/>
        </p:spPr>
      </p:pic>
      <p:sp>
        <p:nvSpPr>
          <p:cNvPr id="25" name="Rounded Rectangle 24"/>
          <p:cNvSpPr/>
          <p:nvPr/>
        </p:nvSpPr>
        <p:spPr>
          <a:xfrm>
            <a:off x="1357290" y="500042"/>
            <a:ext cx="1214446" cy="428628"/>
          </a:xfrm>
          <a:prstGeom prst="roundRect">
            <a:avLst>
              <a:gd name="adj"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800" dirty="0"/>
              <a:t>Publisher</a:t>
            </a:r>
          </a:p>
        </p:txBody>
      </p:sp>
      <p:sp>
        <p:nvSpPr>
          <p:cNvPr id="26" name="Rounded Rectangle 25"/>
          <p:cNvSpPr/>
          <p:nvPr/>
        </p:nvSpPr>
        <p:spPr>
          <a:xfrm>
            <a:off x="571472" y="6143644"/>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2" name="Rounded Rectangle 31"/>
          <p:cNvSpPr/>
          <p:nvPr/>
        </p:nvSpPr>
        <p:spPr>
          <a:xfrm>
            <a:off x="3428992" y="4786322"/>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3" name="Rounded Rectangle 32"/>
          <p:cNvSpPr/>
          <p:nvPr/>
        </p:nvSpPr>
        <p:spPr>
          <a:xfrm>
            <a:off x="4000496" y="1643050"/>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4" name="Rounded Rectangle 33"/>
          <p:cNvSpPr/>
          <p:nvPr/>
        </p:nvSpPr>
        <p:spPr>
          <a:xfrm>
            <a:off x="6786578" y="214290"/>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sp>
        <p:nvSpPr>
          <p:cNvPr id="35" name="Rounded Rectangle 34"/>
          <p:cNvSpPr/>
          <p:nvPr/>
        </p:nvSpPr>
        <p:spPr>
          <a:xfrm>
            <a:off x="7215206" y="5643578"/>
            <a:ext cx="1357322" cy="428628"/>
          </a:xfrm>
          <a:prstGeom prst="roundRect">
            <a:avLst>
              <a:gd name="adj"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800" dirty="0"/>
              <a:t>Subscriber</a:t>
            </a:r>
            <a:endParaRPr lang="en-GB" sz="1800" dirty="0"/>
          </a:p>
        </p:txBody>
      </p:sp>
      <p:cxnSp>
        <p:nvCxnSpPr>
          <p:cNvPr id="31" name="Straight Arrow Connector 30"/>
          <p:cNvCxnSpPr/>
          <p:nvPr/>
        </p:nvCxnSpPr>
        <p:spPr>
          <a:xfrm rot="5400000">
            <a:off x="-964445" y="3250405"/>
            <a:ext cx="5000660" cy="642942"/>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6200000" flipH="1">
            <a:off x="892943" y="2178835"/>
            <a:ext cx="3714776" cy="1500198"/>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285984" y="1071546"/>
            <a:ext cx="5000660" cy="4500594"/>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00298" y="928670"/>
            <a:ext cx="1428760" cy="714380"/>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643174" y="357166"/>
            <a:ext cx="4071966" cy="357190"/>
          </a:xfrm>
          <a:prstGeom prst="straightConnector1">
            <a:avLst/>
          </a:prstGeom>
          <a:ln w="5080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 name="Group 55"/>
          <p:cNvGrpSpPr/>
          <p:nvPr/>
        </p:nvGrpSpPr>
        <p:grpSpPr>
          <a:xfrm>
            <a:off x="2000232" y="5786454"/>
            <a:ext cx="1223948" cy="732592"/>
            <a:chOff x="214282" y="1142984"/>
            <a:chExt cx="1223948" cy="732592"/>
          </a:xfrm>
        </p:grpSpPr>
        <p:pic>
          <p:nvPicPr>
            <p:cNvPr id="57"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58" name="TextBox 57"/>
            <p:cNvSpPr txBox="1"/>
            <p:nvPr/>
          </p:nvSpPr>
          <p:spPr>
            <a:xfrm>
              <a:off x="283418" y="1155430"/>
              <a:ext cx="1002197" cy="338554"/>
            </a:xfrm>
            <a:prstGeom prst="rect">
              <a:avLst/>
            </a:prstGeom>
            <a:noFill/>
          </p:spPr>
          <p:txBody>
            <a:bodyPr wrap="none" rtlCol="0">
              <a:spAutoFit/>
            </a:bodyPr>
            <a:lstStyle/>
            <a:p>
              <a:r>
                <a:rPr lang="en-US" sz="1600" dirty="0" err="1" smtClean="0"/>
                <a:t>abcdefgh</a:t>
              </a:r>
              <a:endParaRPr lang="en-GB" sz="1600" dirty="0"/>
            </a:p>
          </p:txBody>
        </p:sp>
      </p:grpSp>
      <p:grpSp>
        <p:nvGrpSpPr>
          <p:cNvPr id="3" name="Group 58"/>
          <p:cNvGrpSpPr/>
          <p:nvPr/>
        </p:nvGrpSpPr>
        <p:grpSpPr>
          <a:xfrm>
            <a:off x="4857752" y="4643446"/>
            <a:ext cx="1223948" cy="732592"/>
            <a:chOff x="214282" y="1142984"/>
            <a:chExt cx="1223948" cy="732592"/>
          </a:xfrm>
        </p:grpSpPr>
        <p:pic>
          <p:nvPicPr>
            <p:cNvPr id="60"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61" name="TextBox 60"/>
            <p:cNvSpPr txBox="1"/>
            <p:nvPr/>
          </p:nvSpPr>
          <p:spPr>
            <a:xfrm>
              <a:off x="283418" y="1155430"/>
              <a:ext cx="1002197" cy="338554"/>
            </a:xfrm>
            <a:prstGeom prst="rect">
              <a:avLst/>
            </a:prstGeom>
            <a:noFill/>
          </p:spPr>
          <p:txBody>
            <a:bodyPr wrap="none" rtlCol="0">
              <a:spAutoFit/>
            </a:bodyPr>
            <a:lstStyle/>
            <a:p>
              <a:r>
                <a:rPr lang="en-US" sz="1600" dirty="0" err="1"/>
                <a:t>abcdefgh</a:t>
              </a:r>
              <a:endParaRPr lang="en-GB" sz="1600" dirty="0"/>
            </a:p>
          </p:txBody>
        </p:sp>
      </p:grpSp>
      <p:grpSp>
        <p:nvGrpSpPr>
          <p:cNvPr id="4" name="Group 61"/>
          <p:cNvGrpSpPr/>
          <p:nvPr/>
        </p:nvGrpSpPr>
        <p:grpSpPr>
          <a:xfrm>
            <a:off x="5929322" y="5786454"/>
            <a:ext cx="1223948" cy="732592"/>
            <a:chOff x="214282" y="1142984"/>
            <a:chExt cx="1223948" cy="732592"/>
          </a:xfrm>
        </p:grpSpPr>
        <p:pic>
          <p:nvPicPr>
            <p:cNvPr id="63"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64" name="TextBox 63"/>
            <p:cNvSpPr txBox="1"/>
            <p:nvPr/>
          </p:nvSpPr>
          <p:spPr>
            <a:xfrm>
              <a:off x="283418" y="1155430"/>
              <a:ext cx="1002197" cy="338554"/>
            </a:xfrm>
            <a:prstGeom prst="rect">
              <a:avLst/>
            </a:prstGeom>
            <a:noFill/>
          </p:spPr>
          <p:txBody>
            <a:bodyPr wrap="none" rtlCol="0">
              <a:spAutoFit/>
            </a:bodyPr>
            <a:lstStyle/>
            <a:p>
              <a:r>
                <a:rPr lang="en-US" sz="1600" dirty="0" err="1"/>
                <a:t>abcdefgh</a:t>
              </a:r>
              <a:endParaRPr lang="en-GB" sz="1600" dirty="0"/>
            </a:p>
          </p:txBody>
        </p:sp>
      </p:grpSp>
      <p:grpSp>
        <p:nvGrpSpPr>
          <p:cNvPr id="5" name="Group 64"/>
          <p:cNvGrpSpPr/>
          <p:nvPr/>
        </p:nvGrpSpPr>
        <p:grpSpPr>
          <a:xfrm>
            <a:off x="5429256" y="1785926"/>
            <a:ext cx="1223948" cy="732592"/>
            <a:chOff x="214282" y="1142984"/>
            <a:chExt cx="1223948" cy="732592"/>
          </a:xfrm>
        </p:grpSpPr>
        <p:pic>
          <p:nvPicPr>
            <p:cNvPr id="66"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67" name="TextBox 66"/>
            <p:cNvSpPr txBox="1"/>
            <p:nvPr/>
          </p:nvSpPr>
          <p:spPr>
            <a:xfrm>
              <a:off x="283418" y="1155430"/>
              <a:ext cx="1002197" cy="338554"/>
            </a:xfrm>
            <a:prstGeom prst="rect">
              <a:avLst/>
            </a:prstGeom>
            <a:noFill/>
          </p:spPr>
          <p:txBody>
            <a:bodyPr wrap="none" rtlCol="0">
              <a:spAutoFit/>
            </a:bodyPr>
            <a:lstStyle/>
            <a:p>
              <a:r>
                <a:rPr lang="en-US" sz="1600" dirty="0" err="1"/>
                <a:t>abcdefgh</a:t>
              </a:r>
              <a:endParaRPr lang="en-GB" sz="1600" dirty="0"/>
            </a:p>
          </p:txBody>
        </p:sp>
      </p:grpSp>
      <p:grpSp>
        <p:nvGrpSpPr>
          <p:cNvPr id="6" name="Group 67"/>
          <p:cNvGrpSpPr/>
          <p:nvPr/>
        </p:nvGrpSpPr>
        <p:grpSpPr>
          <a:xfrm>
            <a:off x="7286644" y="714356"/>
            <a:ext cx="1223948" cy="732592"/>
            <a:chOff x="214282" y="1142984"/>
            <a:chExt cx="1223948" cy="732592"/>
          </a:xfrm>
        </p:grpSpPr>
        <p:pic>
          <p:nvPicPr>
            <p:cNvPr id="69" name="Picture 2" descr="C:\Documents and Settings\Udi Dahan\My Documents\My Pictures\work\envelope.GIF"/>
            <p:cNvPicPr>
              <a:picLocks noChangeAspect="1" noChangeArrowheads="1"/>
            </p:cNvPicPr>
            <p:nvPr/>
          </p:nvPicPr>
          <p:blipFill>
            <a:blip r:embed="rId4" cstate="print"/>
            <a:srcRect/>
            <a:stretch>
              <a:fillRect/>
            </a:stretch>
          </p:blipFill>
          <p:spPr bwMode="auto">
            <a:xfrm>
              <a:off x="214282" y="1142984"/>
              <a:ext cx="1223948" cy="732592"/>
            </a:xfrm>
            <a:prstGeom prst="rect">
              <a:avLst/>
            </a:prstGeom>
            <a:noFill/>
          </p:spPr>
        </p:pic>
        <p:sp>
          <p:nvSpPr>
            <p:cNvPr id="70" name="TextBox 69"/>
            <p:cNvSpPr txBox="1"/>
            <p:nvPr/>
          </p:nvSpPr>
          <p:spPr>
            <a:xfrm>
              <a:off x="283418" y="1155430"/>
              <a:ext cx="1002197" cy="338554"/>
            </a:xfrm>
            <a:prstGeom prst="rect">
              <a:avLst/>
            </a:prstGeom>
            <a:noFill/>
          </p:spPr>
          <p:txBody>
            <a:bodyPr wrap="none" rtlCol="0">
              <a:spAutoFit/>
            </a:bodyPr>
            <a:lstStyle/>
            <a:p>
              <a:r>
                <a:rPr lang="en-US" sz="1600" dirty="0" err="1"/>
                <a:t>abcdefgh</a:t>
              </a:r>
              <a:endParaRPr lang="en-GB" sz="1600" dirty="0"/>
            </a:p>
          </p:txBody>
        </p:sp>
      </p:grpSp>
    </p:spTree>
    <p:extLst>
      <p:ext uri="{BB962C8B-B14F-4D97-AF65-F5344CB8AC3E}">
        <p14:creationId xmlns:p14="http://schemas.microsoft.com/office/powerpoint/2010/main" val="571287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up)">
                                      <p:cBhvr>
                                        <p:cTn id="31" dur="500"/>
                                        <p:tgtEl>
                                          <p:spTgt spid="49"/>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p:nvPr/>
        </p:nvSpPr>
        <p:spPr>
          <a:xfrm>
            <a:off x="1852047" y="1508411"/>
            <a:ext cx="2894769" cy="904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Subscription Storage</a:t>
            </a:r>
            <a:endParaRPr sz="2400">
              <a:uFill>
                <a:solidFill/>
              </a:uFill>
              <a:latin typeface="Avenir Book"/>
              <a:ea typeface="Avenir Book"/>
              <a:cs typeface="Avenir Book"/>
              <a:sym typeface="Avenir Book"/>
            </a:endParaRPr>
          </a:p>
        </p:txBody>
      </p:sp>
      <p:sp>
        <p:nvSpPr>
          <p:cNvPr id="145" name="Shape 145"/>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Events</a:t>
            </a:r>
          </a:p>
        </p:txBody>
      </p:sp>
      <p:pic>
        <p:nvPicPr>
          <p:cNvPr id="146" name="Screen Shot 2013-11-10 at 10.13.05 PM.png"/>
          <p:cNvPicPr/>
          <p:nvPr/>
        </p:nvPicPr>
        <p:blipFill>
          <a:blip r:embed="rId2">
            <a:extLst/>
          </a:blip>
          <a:stretch>
            <a:fillRect/>
          </a:stretch>
        </p:blipFill>
        <p:spPr>
          <a:xfrm>
            <a:off x="711200" y="2686808"/>
            <a:ext cx="7467600" cy="33528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p:nvPr/>
        </p:nvSpPr>
        <p:spPr>
          <a:xfrm>
            <a:off x="674410" y="1508411"/>
            <a:ext cx="8074966" cy="5488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1">
              <a:defRPr>
                <a:uFillTx/>
              </a:defRPr>
            </a:pPr>
            <a:r>
              <a:rPr sz="2800" i="1">
                <a:solidFill>
                  <a:srgbClr val="800000"/>
                </a:solidFill>
                <a:uFill>
                  <a:solidFill>
                    <a:srgbClr val="800000"/>
                  </a:solidFill>
                </a:uFill>
                <a:latin typeface="Gill Sans"/>
                <a:ea typeface="Gill Sans"/>
                <a:cs typeface="Gill Sans"/>
                <a:sym typeface="Gill Sans"/>
              </a:rPr>
              <a:t>Sagas</a:t>
            </a:r>
          </a:p>
          <a:p>
            <a:pPr lvl="0">
              <a:defRPr>
                <a:uFillTx/>
              </a:defRPr>
            </a:pPr>
            <a:endParaRPr sz="2400">
              <a:uFill>
                <a:solidFill/>
              </a:uFill>
              <a:latin typeface="Avenir Book"/>
              <a:ea typeface="Avenir Book"/>
              <a:cs typeface="Avenir Book"/>
              <a:sym typeface="Avenir Book"/>
            </a:endParaRPr>
          </a:p>
          <a:p>
            <a:pPr marL="914400" lvl="1" indent="-457200">
              <a:buSzPct val="100000"/>
              <a:buFont typeface="Arial"/>
              <a:buChar char="•"/>
              <a:defRPr>
                <a:uFillTx/>
              </a:defRPr>
            </a:pPr>
            <a:r>
              <a:rPr sz="2400">
                <a:uFill>
                  <a:solidFill/>
                </a:uFill>
                <a:latin typeface="Avenir Book"/>
                <a:ea typeface="Avenir Book"/>
                <a:cs typeface="Avenir Book"/>
                <a:sym typeface="Avenir Book"/>
              </a:rPr>
              <a:t>Long running workflows</a:t>
            </a:r>
          </a:p>
          <a:p>
            <a:pPr marL="914400" lvl="1" indent="-457200">
              <a:buSzPct val="100000"/>
              <a:buFont typeface="Arial"/>
              <a:buChar char="•"/>
              <a:defRPr>
                <a:uFillTx/>
              </a:defRPr>
            </a:pPr>
            <a:r>
              <a:rPr sz="2400">
                <a:uFill>
                  <a:solidFill/>
                </a:uFill>
                <a:latin typeface="Avenir Book"/>
                <a:ea typeface="Avenir Book"/>
                <a:cs typeface="Avenir Book"/>
                <a:sym typeface="Avenir Book"/>
              </a:rPr>
              <a:t>Can be started by multiple events or commands</a:t>
            </a:r>
          </a:p>
          <a:p>
            <a:pPr marL="914400" lvl="1" indent="-457200">
              <a:buSzPct val="100000"/>
              <a:buFont typeface="Arial"/>
              <a:buChar char="•"/>
              <a:defRPr>
                <a:uFillTx/>
              </a:defRPr>
            </a:pPr>
            <a:r>
              <a:rPr sz="2400">
                <a:uFill>
                  <a:solidFill/>
                </a:uFill>
                <a:latin typeface="Avenir Book"/>
                <a:ea typeface="Avenir Book"/>
                <a:cs typeface="Avenir Book"/>
                <a:sym typeface="Avenir Book"/>
              </a:rPr>
              <a:t>Can handle many types of events and/or commands</a:t>
            </a:r>
          </a:p>
          <a:p>
            <a:pPr marL="914400" lvl="1" indent="-457200">
              <a:buSzPct val="100000"/>
              <a:buFont typeface="Arial"/>
              <a:buChar char="•"/>
              <a:defRPr>
                <a:uFillTx/>
              </a:defRPr>
            </a:pPr>
            <a:r>
              <a:rPr sz="2400">
                <a:uFill>
                  <a:solidFill/>
                </a:uFill>
                <a:latin typeface="Avenir Book"/>
                <a:ea typeface="Avenir Book"/>
                <a:cs typeface="Avenir Book"/>
                <a:sym typeface="Avenir Book"/>
              </a:rPr>
              <a:t>Can receive timeout events </a:t>
            </a:r>
          </a:p>
          <a:p>
            <a:pPr marL="914400" lvl="1" indent="-457200">
              <a:buSzPct val="100000"/>
              <a:buFont typeface="Arial"/>
              <a:buChar char="•"/>
              <a:defRPr>
                <a:uFillTx/>
              </a:defRPr>
            </a:pPr>
            <a:r>
              <a:rPr sz="2400">
                <a:uFill>
                  <a:solidFill/>
                </a:uFill>
                <a:latin typeface="Avenir Book"/>
                <a:ea typeface="Avenir Book"/>
                <a:cs typeface="Avenir Book"/>
                <a:sym typeface="Avenir Book"/>
              </a:rPr>
              <a:t>Compensate for failures or timeouts</a:t>
            </a:r>
          </a:p>
          <a:p>
            <a:pPr lvl="0">
              <a:defRPr>
                <a:uFillTx/>
              </a:defRPr>
            </a:pPr>
            <a:endParaRPr sz="2400">
              <a:uFill>
                <a:solidFill/>
              </a:uFill>
              <a:latin typeface="Avenir Book"/>
              <a:ea typeface="Avenir Book"/>
              <a:cs typeface="Avenir Book"/>
              <a:sym typeface="Avenir Book"/>
            </a:endParaRPr>
          </a:p>
          <a:p>
            <a:pPr lvl="1">
              <a:defRPr>
                <a:uFillTx/>
              </a:defRPr>
            </a:pPr>
            <a:r>
              <a:rPr sz="2800" i="1">
                <a:solidFill>
                  <a:srgbClr val="800000"/>
                </a:solidFill>
                <a:uFill>
                  <a:solidFill>
                    <a:srgbClr val="800000"/>
                  </a:solidFill>
                </a:uFill>
                <a:latin typeface="Gill Sans"/>
                <a:ea typeface="Gill Sans"/>
                <a:cs typeface="Gill Sans"/>
                <a:sym typeface="Gill Sans"/>
              </a:rPr>
              <a:t>Saga Data</a:t>
            </a:r>
          </a:p>
          <a:p>
            <a:pPr lvl="0">
              <a:defRPr>
                <a:uFillTx/>
              </a:defRPr>
            </a:pPr>
            <a:endParaRPr sz="2400">
              <a:uFill>
                <a:solidFill/>
              </a:uFill>
              <a:latin typeface="Avenir Book"/>
              <a:ea typeface="Avenir Book"/>
              <a:cs typeface="Avenir Book"/>
              <a:sym typeface="Avenir Book"/>
            </a:endParaRPr>
          </a:p>
          <a:p>
            <a:pPr marL="914400" lvl="1" indent="-457200">
              <a:buSzPct val="100000"/>
              <a:buFont typeface="Arial"/>
              <a:buChar char="•"/>
              <a:defRPr>
                <a:uFillTx/>
              </a:defRPr>
            </a:pPr>
            <a:r>
              <a:rPr sz="2400">
                <a:uFill>
                  <a:solidFill/>
                </a:uFill>
                <a:latin typeface="Avenir Book"/>
                <a:ea typeface="Avenir Book"/>
                <a:cs typeface="Avenir Book"/>
                <a:sym typeface="Avenir Book"/>
              </a:rPr>
              <a:t>Represents data related to the workflow</a:t>
            </a:r>
          </a:p>
          <a:p>
            <a:pPr marL="914400" lvl="1" indent="-457200">
              <a:buSzPct val="100000"/>
              <a:buFont typeface="Arial"/>
              <a:buChar char="•"/>
              <a:defRPr>
                <a:uFillTx/>
              </a:defRPr>
            </a:pPr>
            <a:r>
              <a:rPr sz="2400">
                <a:uFill>
                  <a:solidFill/>
                </a:uFill>
                <a:latin typeface="Avenir Book"/>
                <a:ea typeface="Avenir Book"/>
                <a:cs typeface="Avenir Book"/>
                <a:sym typeface="Avenir Book"/>
              </a:rPr>
              <a:t>Stored in RavenDB or in SQL Server</a:t>
            </a:r>
          </a:p>
        </p:txBody>
      </p:sp>
      <p:sp>
        <p:nvSpPr>
          <p:cNvPr id="149" name="Shape 149"/>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Sagas</a:t>
            </a: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Out-of-order events</a:t>
            </a:r>
            <a:endParaRPr lang="en-US" dirty="0"/>
          </a:p>
        </p:txBody>
      </p:sp>
      <p:sp>
        <p:nvSpPr>
          <p:cNvPr id="4" name="Rounded Rectangle 3"/>
          <p:cNvSpPr/>
          <p:nvPr/>
        </p:nvSpPr>
        <p:spPr bwMode="auto">
          <a:xfrm>
            <a:off x="503434" y="1602768"/>
            <a:ext cx="1407559" cy="698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Sales</a:t>
            </a:r>
          </a:p>
        </p:txBody>
      </p:sp>
      <p:sp>
        <p:nvSpPr>
          <p:cNvPr id="5" name="Rounded Rectangle 4"/>
          <p:cNvSpPr/>
          <p:nvPr/>
        </p:nvSpPr>
        <p:spPr bwMode="auto">
          <a:xfrm>
            <a:off x="5484688" y="1590781"/>
            <a:ext cx="1407559" cy="698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Billing</a:t>
            </a:r>
          </a:p>
        </p:txBody>
      </p:sp>
      <p:sp>
        <p:nvSpPr>
          <p:cNvPr id="6" name="Rounded Rectangle 5"/>
          <p:cNvSpPr/>
          <p:nvPr/>
        </p:nvSpPr>
        <p:spPr bwMode="auto">
          <a:xfrm>
            <a:off x="3758630" y="5022350"/>
            <a:ext cx="1820237" cy="698643"/>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bg2"/>
                </a:solidFill>
                <a:effectLst>
                  <a:outerShdw blurRad="38100" dist="38100" dir="2700000" algn="tl">
                    <a:srgbClr val="000000">
                      <a:alpha val="43137"/>
                    </a:srgbClr>
                  </a:outerShdw>
                </a:effectLst>
                <a:latin typeface="Franklin Gothic Medium" pitchFamily="34" charset="0"/>
              </a:rPr>
              <a:t>Shipping</a:t>
            </a:r>
          </a:p>
        </p:txBody>
      </p:sp>
      <p:cxnSp>
        <p:nvCxnSpPr>
          <p:cNvPr id="8" name="Straight Arrow Connector 7"/>
          <p:cNvCxnSpPr>
            <a:stCxn id="4" idx="3"/>
            <a:endCxn id="5" idx="1"/>
          </p:cNvCxnSpPr>
          <p:nvPr/>
        </p:nvCxnSpPr>
        <p:spPr bwMode="auto">
          <a:xfrm flipV="1">
            <a:off x="1910993" y="1940103"/>
            <a:ext cx="3573695" cy="11987"/>
          </a:xfrm>
          <a:prstGeom prst="straightConnector1">
            <a:avLst/>
          </a:prstGeom>
          <a:solidFill>
            <a:schemeClr val="accent1"/>
          </a:solidFill>
          <a:ln w="38100" cap="flat" cmpd="sng" algn="ctr">
            <a:solidFill>
              <a:schemeClr val="tx1"/>
            </a:solidFill>
            <a:prstDash val="sysDash"/>
            <a:round/>
            <a:headEnd type="none" w="med" len="med"/>
            <a:tailEnd type="stealth" w="lg" len="lg"/>
          </a:ln>
          <a:effectLst/>
        </p:spPr>
      </p:cxnSp>
      <p:sp>
        <p:nvSpPr>
          <p:cNvPr id="9" name="TextBox 8"/>
          <p:cNvSpPr txBox="1"/>
          <p:nvPr/>
        </p:nvSpPr>
        <p:spPr>
          <a:xfrm>
            <a:off x="2445249" y="1428110"/>
            <a:ext cx="2210798" cy="461665"/>
          </a:xfrm>
          <a:prstGeom prst="rect">
            <a:avLst/>
          </a:prstGeom>
          <a:noFill/>
        </p:spPr>
        <p:txBody>
          <a:bodyPr wrap="none" rtlCol="0">
            <a:spAutoFit/>
          </a:bodyPr>
          <a:lstStyle/>
          <a:p>
            <a:r>
              <a:rPr lang="en-US" sz="2400" b="0" dirty="0" smtClean="0"/>
              <a:t>Order Accepted</a:t>
            </a:r>
            <a:endParaRPr lang="en-US" sz="2400" b="0" dirty="0"/>
          </a:p>
        </p:txBody>
      </p:sp>
      <p:cxnSp>
        <p:nvCxnSpPr>
          <p:cNvPr id="11" name="Straight Arrow Connector 10"/>
          <p:cNvCxnSpPr>
            <a:stCxn id="4" idx="2"/>
          </p:cNvCxnSpPr>
          <p:nvPr/>
        </p:nvCxnSpPr>
        <p:spPr bwMode="auto">
          <a:xfrm rot="16200000" flipH="1">
            <a:off x="1178960" y="2329664"/>
            <a:ext cx="1376737" cy="1320229"/>
          </a:xfrm>
          <a:prstGeom prst="straightConnector1">
            <a:avLst/>
          </a:prstGeom>
          <a:solidFill>
            <a:schemeClr val="accent1"/>
          </a:solidFill>
          <a:ln w="38100" cap="flat" cmpd="sng" algn="ctr">
            <a:solidFill>
              <a:schemeClr val="tx1"/>
            </a:solidFill>
            <a:prstDash val="sysDash"/>
            <a:round/>
            <a:headEnd type="none" w="med" len="med"/>
            <a:tailEnd type="stealth" w="lg" len="lg"/>
          </a:ln>
          <a:effectLst/>
        </p:spPr>
      </p:cxnSp>
      <p:sp>
        <p:nvSpPr>
          <p:cNvPr id="14" name="TextBox 13"/>
          <p:cNvSpPr txBox="1"/>
          <p:nvPr/>
        </p:nvSpPr>
        <p:spPr>
          <a:xfrm>
            <a:off x="1806538" y="2566830"/>
            <a:ext cx="2210798" cy="461665"/>
          </a:xfrm>
          <a:prstGeom prst="rect">
            <a:avLst/>
          </a:prstGeom>
          <a:noFill/>
        </p:spPr>
        <p:txBody>
          <a:bodyPr wrap="none" rtlCol="0">
            <a:spAutoFit/>
          </a:bodyPr>
          <a:lstStyle/>
          <a:p>
            <a:r>
              <a:rPr lang="en-US" sz="2400" b="0" dirty="0" smtClean="0"/>
              <a:t>Order Accepted</a:t>
            </a:r>
            <a:endParaRPr lang="en-US" sz="2400" b="0" dirty="0"/>
          </a:p>
        </p:txBody>
      </p:sp>
      <p:sp>
        <p:nvSpPr>
          <p:cNvPr id="15" name="TextBox 14"/>
          <p:cNvSpPr txBox="1"/>
          <p:nvPr/>
        </p:nvSpPr>
        <p:spPr>
          <a:xfrm>
            <a:off x="5371671" y="3799728"/>
            <a:ext cx="1733167" cy="461665"/>
          </a:xfrm>
          <a:prstGeom prst="rect">
            <a:avLst/>
          </a:prstGeom>
          <a:noFill/>
        </p:spPr>
        <p:txBody>
          <a:bodyPr wrap="none" rtlCol="0">
            <a:spAutoFit/>
          </a:bodyPr>
          <a:lstStyle/>
          <a:p>
            <a:r>
              <a:rPr lang="en-US" sz="2400" b="0" dirty="0" smtClean="0"/>
              <a:t>Order Billed</a:t>
            </a:r>
            <a:endParaRPr lang="en-US" sz="2400" b="0" dirty="0"/>
          </a:p>
        </p:txBody>
      </p:sp>
      <p:cxnSp>
        <p:nvCxnSpPr>
          <p:cNvPr id="16" name="Straight Arrow Connector 15"/>
          <p:cNvCxnSpPr>
            <a:stCxn id="5" idx="2"/>
            <a:endCxn id="6" idx="0"/>
          </p:cNvCxnSpPr>
          <p:nvPr/>
        </p:nvCxnSpPr>
        <p:spPr bwMode="auto">
          <a:xfrm rot="5400000">
            <a:off x="4062146" y="2896028"/>
            <a:ext cx="2732926" cy="1519719"/>
          </a:xfrm>
          <a:prstGeom prst="straightConnector1">
            <a:avLst/>
          </a:prstGeom>
          <a:solidFill>
            <a:schemeClr val="accent1"/>
          </a:solidFill>
          <a:ln w="38100" cap="flat" cmpd="sng" algn="ctr">
            <a:solidFill>
              <a:schemeClr val="tx1"/>
            </a:solidFill>
            <a:prstDash val="sysDash"/>
            <a:round/>
            <a:headEnd type="none" w="med" len="med"/>
            <a:tailEnd type="stealth" w="lg" len="lg"/>
          </a:ln>
          <a:effectLst/>
        </p:spPr>
      </p:cxnSp>
      <p:sp>
        <p:nvSpPr>
          <p:cNvPr id="20" name="TextBox 19"/>
          <p:cNvSpPr txBox="1"/>
          <p:nvPr/>
        </p:nvSpPr>
        <p:spPr>
          <a:xfrm>
            <a:off x="5575443" y="4948723"/>
            <a:ext cx="3644524" cy="830997"/>
          </a:xfrm>
          <a:prstGeom prst="rect">
            <a:avLst/>
          </a:prstGeom>
          <a:noFill/>
        </p:spPr>
        <p:txBody>
          <a:bodyPr wrap="none" rtlCol="0">
            <a:spAutoFit/>
          </a:bodyPr>
          <a:lstStyle/>
          <a:p>
            <a:r>
              <a:rPr lang="en-US" sz="2400" b="0" dirty="0" smtClean="0"/>
              <a:t>Can’t find order in DB</a:t>
            </a:r>
          </a:p>
          <a:p>
            <a:r>
              <a:rPr lang="en-US" sz="2400" b="0" dirty="0" smtClean="0"/>
              <a:t>Throws away the message</a:t>
            </a:r>
            <a:endParaRPr lang="en-US" sz="2400" b="0" dirty="0"/>
          </a:p>
        </p:txBody>
      </p:sp>
      <p:cxnSp>
        <p:nvCxnSpPr>
          <p:cNvPr id="21" name="Straight Arrow Connector 20"/>
          <p:cNvCxnSpPr>
            <a:stCxn id="4" idx="2"/>
          </p:cNvCxnSpPr>
          <p:nvPr/>
        </p:nvCxnSpPr>
        <p:spPr bwMode="auto">
          <a:xfrm rot="16200000" flipH="1">
            <a:off x="1148137" y="2360487"/>
            <a:ext cx="2722655" cy="2604501"/>
          </a:xfrm>
          <a:prstGeom prst="straightConnector1">
            <a:avLst/>
          </a:prstGeom>
          <a:solidFill>
            <a:schemeClr val="accent1"/>
          </a:solidFill>
          <a:ln w="38100" cap="flat" cmpd="sng" algn="ctr">
            <a:solidFill>
              <a:schemeClr val="tx1"/>
            </a:solidFill>
            <a:prstDash val="sysDash"/>
            <a:round/>
            <a:headEnd type="none" w="med" len="med"/>
            <a:tailEnd type="stealth" w="lg" len="lg"/>
          </a:ln>
          <a:effectLst/>
        </p:spPr>
      </p:cxnSp>
      <p:sp>
        <p:nvSpPr>
          <p:cNvPr id="27" name="TextBox 26"/>
          <p:cNvSpPr txBox="1"/>
          <p:nvPr/>
        </p:nvSpPr>
        <p:spPr>
          <a:xfrm>
            <a:off x="133564" y="4926462"/>
            <a:ext cx="3516604" cy="830997"/>
          </a:xfrm>
          <a:prstGeom prst="rect">
            <a:avLst/>
          </a:prstGeom>
          <a:noFill/>
        </p:spPr>
        <p:txBody>
          <a:bodyPr wrap="none" rtlCol="0">
            <a:spAutoFit/>
          </a:bodyPr>
          <a:lstStyle/>
          <a:p>
            <a:r>
              <a:rPr lang="en-US" sz="2400" b="0" dirty="0" smtClean="0"/>
              <a:t>Now waits for </a:t>
            </a:r>
            <a:r>
              <a:rPr lang="en-US" sz="2400" b="0" dirty="0" err="1" smtClean="0"/>
              <a:t>OrderBilled</a:t>
            </a:r>
            <a:endParaRPr lang="en-US" sz="2400" b="0" dirty="0" smtClean="0"/>
          </a:p>
          <a:p>
            <a:r>
              <a:rPr lang="en-US" sz="2400" b="0" dirty="0" smtClean="0"/>
              <a:t>which won’t arrive again</a:t>
            </a:r>
            <a:endParaRPr lang="en-US" sz="2400" b="0" dirty="0"/>
          </a:p>
        </p:txBody>
      </p:sp>
    </p:spTree>
    <p:extLst>
      <p:ext uri="{BB962C8B-B14F-4D97-AF65-F5344CB8AC3E}">
        <p14:creationId xmlns:p14="http://schemas.microsoft.com/office/powerpoint/2010/main" val="21749868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1852047" y="1508411"/>
            <a:ext cx="1348916" cy="904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Example</a:t>
            </a:r>
            <a:endParaRPr sz="2400">
              <a:uFill>
                <a:solidFill/>
              </a:uFill>
              <a:latin typeface="Avenir Book"/>
              <a:ea typeface="Avenir Book"/>
              <a:cs typeface="Avenir Book"/>
              <a:sym typeface="Avenir Book"/>
            </a:endParaRPr>
          </a:p>
        </p:txBody>
      </p:sp>
      <p:sp>
        <p:nvSpPr>
          <p:cNvPr id="152" name="Shape 152"/>
          <p:cNvSpPr/>
          <p:nvPr/>
        </p:nvSpPr>
        <p:spPr>
          <a:xfrm>
            <a:off x="1748339" y="-1385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Sagas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41350"/>
            <a:ext cx="7315200" cy="557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127000" y="127000"/>
            <a:ext cx="9017000" cy="695325"/>
          </a:xfrm>
          <a:noFill/>
          <a:ln/>
        </p:spPr>
        <p:txBody>
          <a:bodyPr>
            <a:normAutofit fontScale="90000"/>
          </a:bodyPr>
          <a:lstStyle/>
          <a:p>
            <a:r>
              <a:rPr lang="en-US"/>
              <a:t>“Connectivity” – the network matters</a:t>
            </a:r>
          </a:p>
        </p:txBody>
      </p:sp>
      <p:sp>
        <p:nvSpPr>
          <p:cNvPr id="292867" name="Rectangle 3"/>
          <p:cNvSpPr>
            <a:spLocks noGrp="1" noChangeArrowheads="1"/>
          </p:cNvSpPr>
          <p:nvPr>
            <p:ph type="body" idx="1"/>
          </p:nvPr>
        </p:nvSpPr>
        <p:spPr>
          <a:xfrm>
            <a:off x="107950" y="1584325"/>
            <a:ext cx="8915400" cy="535531"/>
          </a:xfrm>
          <a:noFill/>
          <a:ln/>
        </p:spPr>
        <p:txBody>
          <a:bodyPr>
            <a:normAutofit lnSpcReduction="10000"/>
          </a:bodyPr>
          <a:lstStyle/>
          <a:p>
            <a:pPr marL="342900" indent="-342900">
              <a:buFont typeface="Wingdings" pitchFamily="2" charset="2"/>
              <a:buNone/>
            </a:pPr>
            <a:r>
              <a:rPr lang="en-US" b="1" dirty="0">
                <a:solidFill>
                  <a:schemeClr val="tx1"/>
                </a:solidFill>
              </a:rPr>
              <a:t>“The 8 fallacies of distributed computing”</a:t>
            </a:r>
          </a:p>
        </p:txBody>
      </p:sp>
      <p:sp>
        <p:nvSpPr>
          <p:cNvPr id="292868" name="Rectangle 4"/>
          <p:cNvSpPr>
            <a:spLocks noChangeArrowheads="1"/>
          </p:cNvSpPr>
          <p:nvPr/>
        </p:nvSpPr>
        <p:spPr bwMode="auto">
          <a:xfrm>
            <a:off x="6654800" y="2803525"/>
            <a:ext cx="2489200" cy="738664"/>
          </a:xfrm>
          <a:prstGeom prst="rect">
            <a:avLst/>
          </a:prstGeom>
          <a:noFill/>
          <a:ln w="9525">
            <a:noFill/>
            <a:miter lim="800000"/>
            <a:headEnd/>
            <a:tailEnd/>
          </a:ln>
          <a:effectLst/>
        </p:spPr>
        <p:txBody>
          <a:bodyPr>
            <a:spAutoFit/>
          </a:bodyPr>
          <a:lstStyle/>
          <a:p>
            <a:pPr marL="381000" indent="-381000">
              <a:lnSpc>
                <a:spcPct val="90000"/>
              </a:lnSpc>
              <a:spcBef>
                <a:spcPct val="30000"/>
              </a:spcBef>
              <a:buClr>
                <a:schemeClr val="tx1"/>
              </a:buClr>
              <a:buSzPct val="100000"/>
              <a:buFont typeface="Arial"/>
              <a:buChar char="•"/>
              <a:defRPr>
                <a:uFillTx/>
              </a:defRPr>
            </a:pPr>
            <a:r>
              <a:rPr lang="en-US" sz="2000" dirty="0">
                <a:uFillTx/>
                <a:latin typeface="Avenir Book"/>
                <a:ea typeface="Avenir Book"/>
                <a:cs typeface="Avenir Book"/>
              </a:rPr>
              <a:t>Deutsch 94</a:t>
            </a:r>
          </a:p>
          <a:p>
            <a:pPr marL="381000" indent="-381000">
              <a:lnSpc>
                <a:spcPct val="90000"/>
              </a:lnSpc>
              <a:spcBef>
                <a:spcPct val="30000"/>
              </a:spcBef>
              <a:buClr>
                <a:schemeClr val="tx1"/>
              </a:buClr>
              <a:buSzPct val="100000"/>
              <a:buFont typeface="Arial"/>
              <a:buChar char="•"/>
              <a:defRPr>
                <a:uFillTx/>
              </a:defRPr>
            </a:pPr>
            <a:r>
              <a:rPr lang="en-US" sz="2000" dirty="0">
                <a:uFillTx/>
                <a:latin typeface="Avenir Book"/>
                <a:ea typeface="Avenir Book"/>
                <a:cs typeface="Avenir Book"/>
              </a:rPr>
              <a:t>Gosling 97</a:t>
            </a:r>
          </a:p>
        </p:txBody>
      </p:sp>
      <p:sp>
        <p:nvSpPr>
          <p:cNvPr id="292869" name="Rectangle 5"/>
          <p:cNvSpPr>
            <a:spLocks noChangeArrowheads="1"/>
          </p:cNvSpPr>
          <p:nvPr/>
        </p:nvSpPr>
        <p:spPr bwMode="auto">
          <a:xfrm>
            <a:off x="228600" y="2676525"/>
            <a:ext cx="6622366" cy="3323987"/>
          </a:xfrm>
          <a:prstGeom prst="rect">
            <a:avLst/>
          </a:prstGeom>
          <a:noFill/>
          <a:ln w="9525">
            <a:noFill/>
            <a:miter lim="800000"/>
            <a:headEnd/>
            <a:tailEnd/>
          </a:ln>
          <a:effectLst/>
        </p:spPr>
        <p:txBody>
          <a:bodyPr wrap="square">
            <a:spAutoFit/>
          </a:bodyPr>
          <a:lstStyle/>
          <a:p>
            <a:pPr marL="381000" indent="-381000">
              <a:lnSpc>
                <a:spcPct val="90000"/>
              </a:lnSpc>
              <a:spcBef>
                <a:spcPct val="30000"/>
              </a:spcBef>
              <a:buClr>
                <a:schemeClr val="tx1"/>
              </a:buClr>
              <a:buSzPct val="100000"/>
              <a:buFont typeface="Arial"/>
              <a:buChar char="•"/>
              <a:defRPr>
                <a:uFillTx/>
              </a:defRPr>
            </a:pPr>
            <a:r>
              <a:rPr lang="en-US" sz="2000" dirty="0">
                <a:latin typeface="Avenir Book"/>
                <a:ea typeface="Avenir Book"/>
                <a:cs typeface="Avenir Book"/>
              </a:rPr>
              <a:t>The network is reliable</a:t>
            </a:r>
          </a:p>
          <a:p>
            <a:pPr marL="381000" indent="-381000">
              <a:lnSpc>
                <a:spcPct val="90000"/>
              </a:lnSpc>
              <a:spcBef>
                <a:spcPct val="30000"/>
              </a:spcBef>
              <a:buClr>
                <a:schemeClr val="tx1"/>
              </a:buClr>
              <a:buSzPct val="100000"/>
              <a:buFont typeface="Arial"/>
              <a:buChar char="•"/>
              <a:defRPr>
                <a:uFillTx/>
              </a:defRPr>
            </a:pPr>
            <a:r>
              <a:rPr lang="en-US" sz="2000" dirty="0">
                <a:latin typeface="Avenir Book"/>
                <a:ea typeface="Avenir Book"/>
                <a:cs typeface="Avenir Book"/>
              </a:rPr>
              <a:t>Latency isn’t a problem</a:t>
            </a:r>
          </a:p>
          <a:p>
            <a:pPr marL="381000" indent="-381000">
              <a:lnSpc>
                <a:spcPct val="90000"/>
              </a:lnSpc>
              <a:spcBef>
                <a:spcPct val="30000"/>
              </a:spcBef>
              <a:buClr>
                <a:schemeClr val="tx1"/>
              </a:buClr>
              <a:buSzPct val="100000"/>
              <a:buFont typeface="Arial"/>
              <a:buChar char="•"/>
              <a:defRPr>
                <a:uFillTx/>
              </a:defRPr>
            </a:pPr>
            <a:r>
              <a:rPr lang="en-US" sz="2000" dirty="0">
                <a:latin typeface="Avenir Book"/>
                <a:ea typeface="Avenir Book"/>
                <a:cs typeface="Avenir Book"/>
              </a:rPr>
              <a:t>Bandwidth isn’t a problem</a:t>
            </a:r>
          </a:p>
          <a:p>
            <a:pPr marL="381000" indent="-381000">
              <a:lnSpc>
                <a:spcPct val="90000"/>
              </a:lnSpc>
              <a:spcBef>
                <a:spcPct val="30000"/>
              </a:spcBef>
              <a:buClr>
                <a:schemeClr val="tx1"/>
              </a:buClr>
              <a:buSzPct val="100000"/>
              <a:buFont typeface="Arial"/>
              <a:buChar char="•"/>
              <a:defRPr>
                <a:uFillTx/>
              </a:defRPr>
            </a:pPr>
            <a:r>
              <a:rPr lang="en-US" sz="2000" dirty="0">
                <a:latin typeface="Avenir Book"/>
                <a:ea typeface="Avenir Book"/>
                <a:cs typeface="Avenir Book"/>
              </a:rPr>
              <a:t>The network is secure</a:t>
            </a:r>
          </a:p>
          <a:p>
            <a:pPr marL="381000" indent="-381000">
              <a:lnSpc>
                <a:spcPct val="90000"/>
              </a:lnSpc>
              <a:spcBef>
                <a:spcPct val="30000"/>
              </a:spcBef>
              <a:buClr>
                <a:schemeClr val="tx1"/>
              </a:buClr>
              <a:buSzPct val="100000"/>
              <a:buFont typeface="Arial"/>
              <a:buChar char="•"/>
              <a:defRPr>
                <a:uFillTx/>
              </a:defRPr>
            </a:pPr>
            <a:r>
              <a:rPr lang="en-US" sz="2000" dirty="0">
                <a:latin typeface="Avenir Book"/>
                <a:ea typeface="Avenir Book"/>
                <a:cs typeface="Avenir Book"/>
              </a:rPr>
              <a:t>The topology won’t change</a:t>
            </a:r>
          </a:p>
          <a:p>
            <a:pPr marL="381000" indent="-381000">
              <a:lnSpc>
                <a:spcPct val="90000"/>
              </a:lnSpc>
              <a:spcBef>
                <a:spcPct val="30000"/>
              </a:spcBef>
              <a:buClr>
                <a:schemeClr val="tx1"/>
              </a:buClr>
              <a:buSzPct val="100000"/>
              <a:buFont typeface="Arial"/>
              <a:buChar char="•"/>
              <a:defRPr>
                <a:uFillTx/>
              </a:defRPr>
            </a:pPr>
            <a:r>
              <a:rPr lang="en-US" sz="2000" dirty="0">
                <a:latin typeface="Avenir Book"/>
                <a:ea typeface="Avenir Book"/>
                <a:cs typeface="Avenir Book"/>
              </a:rPr>
              <a:t>The administrator will know what to do</a:t>
            </a:r>
          </a:p>
          <a:p>
            <a:pPr marL="381000" indent="-381000">
              <a:lnSpc>
                <a:spcPct val="90000"/>
              </a:lnSpc>
              <a:spcBef>
                <a:spcPct val="30000"/>
              </a:spcBef>
              <a:buClr>
                <a:schemeClr val="tx1"/>
              </a:buClr>
              <a:buSzPct val="100000"/>
              <a:buFont typeface="Arial"/>
              <a:buChar char="•"/>
              <a:defRPr>
                <a:uFillTx/>
              </a:defRPr>
            </a:pPr>
            <a:r>
              <a:rPr lang="en-US" sz="2000" dirty="0">
                <a:latin typeface="Avenir Book"/>
                <a:ea typeface="Avenir Book"/>
                <a:cs typeface="Avenir Book"/>
              </a:rPr>
              <a:t>Transport cost isn’t a problem</a:t>
            </a:r>
          </a:p>
          <a:p>
            <a:pPr marL="381000" indent="-381000">
              <a:lnSpc>
                <a:spcPct val="90000"/>
              </a:lnSpc>
              <a:spcBef>
                <a:spcPct val="30000"/>
              </a:spcBef>
              <a:buClr>
                <a:schemeClr val="tx1"/>
              </a:buClr>
              <a:buSzPct val="100000"/>
              <a:buFont typeface="Arial"/>
              <a:buChar char="•"/>
              <a:defRPr>
                <a:uFillTx/>
              </a:defRPr>
            </a:pPr>
            <a:r>
              <a:rPr lang="en-US" sz="2000" dirty="0">
                <a:latin typeface="Avenir Book"/>
                <a:ea typeface="Avenir Book"/>
                <a:cs typeface="Avenir Book"/>
              </a:rPr>
              <a:t>The network is homogeneous</a:t>
            </a:r>
          </a:p>
          <a:p>
            <a:pPr marL="1371600" lvl="2" indent="-457200"/>
            <a:endParaRPr lang="en-US" sz="2400" b="0" dirty="0">
              <a:effectLst>
                <a:outerShdw blurRad="38100" dist="38100" dir="2700000" algn="tl">
                  <a:srgbClr val="000000"/>
                </a:outerShdw>
              </a:effectLst>
              <a:latin typeface="Franklin Gothic Book" pitchFamily="34" charset="0"/>
            </a:endParaRPr>
          </a:p>
        </p:txBody>
      </p:sp>
    </p:spTree>
    <p:extLst>
      <p:ext uri="{BB962C8B-B14F-4D97-AF65-F5344CB8AC3E}">
        <p14:creationId xmlns:p14="http://schemas.microsoft.com/office/powerpoint/2010/main" val="1095613747"/>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nvSpPr>
        <p:spPr>
          <a:xfrm>
            <a:off x="1748339" y="-1385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Saga Data</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127250"/>
            <a:ext cx="8877300" cy="260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1481639" y="392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Profiles &amp; Roles</a:t>
            </a:r>
          </a:p>
        </p:txBody>
      </p:sp>
      <p:sp>
        <p:nvSpPr>
          <p:cNvPr id="159" name="Shape 159"/>
          <p:cNvSpPr/>
          <p:nvPr/>
        </p:nvSpPr>
        <p:spPr>
          <a:xfrm>
            <a:off x="815464" y="1003299"/>
            <a:ext cx="9052436" cy="567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uFillTx/>
              </a:defRPr>
            </a:pPr>
            <a:r>
              <a:rPr sz="2000" b="1">
                <a:solidFill>
                  <a:srgbClr val="800000"/>
                </a:solidFill>
                <a:latin typeface="+mj-lt"/>
                <a:ea typeface="+mj-ea"/>
                <a:cs typeface="+mj-cs"/>
                <a:sym typeface="Helvetica"/>
              </a:rPr>
              <a:t>Environment Profiles</a:t>
            </a:r>
          </a:p>
          <a:p>
            <a:pPr lvl="0">
              <a:defRPr>
                <a:uFillTx/>
              </a:defRPr>
            </a:pPr>
            <a:r>
              <a:rPr b="1" i="1">
                <a:latin typeface="+mj-lt"/>
                <a:ea typeface="+mj-ea"/>
                <a:cs typeface="+mj-cs"/>
                <a:sym typeface="Helvetica"/>
              </a:rPr>
              <a:t>• NServiceBus.Lite</a:t>
            </a:r>
            <a:r>
              <a:rPr b="1">
                <a:latin typeface="+mj-lt"/>
                <a:ea typeface="+mj-ea"/>
                <a:cs typeface="+mj-cs"/>
                <a:sym typeface="Helvetica"/>
              </a:rPr>
              <a:t> </a:t>
            </a:r>
            <a:r>
              <a:rPr sz="1500">
                <a:latin typeface="+mj-lt"/>
                <a:ea typeface="+mj-ea"/>
                <a:cs typeface="+mj-cs"/>
                <a:sym typeface="Helvetica"/>
              </a:rPr>
              <a:t>– Intended for development environments. All</a:t>
            </a:r>
          </a:p>
          <a:p>
            <a:pPr lvl="0">
              <a:defRPr>
                <a:uFillTx/>
              </a:defRPr>
            </a:pPr>
            <a:r>
              <a:rPr sz="1500">
                <a:latin typeface="+mj-lt"/>
                <a:ea typeface="+mj-ea"/>
                <a:cs typeface="+mj-cs"/>
                <a:sym typeface="Helvetica"/>
              </a:rPr>
              <a:t>logging is performed to the console, and all storage is handled in</a:t>
            </a:r>
          </a:p>
          <a:p>
            <a:pPr lvl="0">
              <a:defRPr>
                <a:uFillTx/>
              </a:defRPr>
            </a:pPr>
            <a:r>
              <a:rPr sz="1500">
                <a:latin typeface="+mj-lt"/>
                <a:ea typeface="+mj-ea"/>
                <a:cs typeface="+mj-cs"/>
                <a:sym typeface="Helvetica"/>
              </a:rPr>
              <a:t>memory.</a:t>
            </a:r>
          </a:p>
          <a:p>
            <a:pPr lvl="0">
              <a:defRPr>
                <a:uFillTx/>
              </a:defRPr>
            </a:pPr>
            <a:r>
              <a:rPr b="1" i="1">
                <a:latin typeface="+mj-lt"/>
                <a:ea typeface="+mj-ea"/>
                <a:cs typeface="+mj-cs"/>
                <a:sym typeface="Helvetica"/>
              </a:rPr>
              <a:t>• NServiceBus.Integration</a:t>
            </a:r>
            <a:r>
              <a:rPr sz="1500" b="1" i="1">
                <a:latin typeface="+mj-lt"/>
                <a:ea typeface="+mj-ea"/>
                <a:cs typeface="+mj-cs"/>
                <a:sym typeface="Helvetica"/>
              </a:rPr>
              <a:t> </a:t>
            </a:r>
            <a:r>
              <a:rPr sz="1500">
                <a:latin typeface="+mj-lt"/>
                <a:ea typeface="+mj-ea"/>
                <a:cs typeface="+mj-cs"/>
                <a:sym typeface="Helvetica"/>
              </a:rPr>
              <a:t>– Intended for test/QA environments. All</a:t>
            </a:r>
          </a:p>
          <a:p>
            <a:pPr lvl="0">
              <a:defRPr>
                <a:uFillTx/>
              </a:defRPr>
            </a:pPr>
            <a:r>
              <a:rPr sz="1500">
                <a:latin typeface="+mj-lt"/>
                <a:ea typeface="+mj-ea"/>
                <a:cs typeface="+mj-cs"/>
                <a:sym typeface="Helvetica"/>
              </a:rPr>
              <a:t>logging is performed to the console with a default threshold of INFO,</a:t>
            </a:r>
          </a:p>
          <a:p>
            <a:pPr lvl="0">
              <a:defRPr>
                <a:uFillTx/>
              </a:defRPr>
            </a:pPr>
            <a:r>
              <a:rPr sz="1500">
                <a:latin typeface="+mj-lt"/>
                <a:ea typeface="+mj-ea"/>
                <a:cs typeface="+mj-cs"/>
                <a:sym typeface="Helvetica"/>
              </a:rPr>
              <a:t>and durable persistence stores handle all data storage.</a:t>
            </a:r>
          </a:p>
          <a:p>
            <a:pPr lvl="0">
              <a:defRPr>
                <a:uFillTx/>
              </a:defRPr>
            </a:pPr>
            <a:r>
              <a:rPr b="1" i="1">
                <a:latin typeface="+mj-lt"/>
                <a:ea typeface="+mj-ea"/>
                <a:cs typeface="+mj-cs"/>
                <a:sym typeface="Helvetica"/>
              </a:rPr>
              <a:t>• NServiceBus.Production </a:t>
            </a:r>
            <a:r>
              <a:rPr sz="1500">
                <a:latin typeface="+mj-lt"/>
                <a:ea typeface="+mj-ea"/>
                <a:cs typeface="+mj-cs"/>
                <a:sym typeface="Helvetica"/>
              </a:rPr>
              <a:t>– Intended for production environments. All</a:t>
            </a:r>
          </a:p>
          <a:p>
            <a:pPr lvl="0">
              <a:defRPr>
                <a:uFillTx/>
              </a:defRPr>
            </a:pPr>
            <a:r>
              <a:rPr sz="1500">
                <a:latin typeface="+mj-lt"/>
                <a:ea typeface="+mj-ea"/>
                <a:cs typeface="+mj-cs"/>
                <a:sym typeface="Helvetica"/>
              </a:rPr>
              <a:t>logging is performed to the file system, and durable persistence stores</a:t>
            </a:r>
          </a:p>
          <a:p>
            <a:pPr lvl="0">
              <a:defRPr>
                <a:uFillTx/>
              </a:defRPr>
            </a:pPr>
            <a:r>
              <a:rPr sz="1500">
                <a:latin typeface="+mj-lt"/>
                <a:ea typeface="+mj-ea"/>
                <a:cs typeface="+mj-cs"/>
                <a:sym typeface="Helvetica"/>
              </a:rPr>
              <a:t>handle all data storage. Additionally, performance counters will be</a:t>
            </a:r>
          </a:p>
          <a:p>
            <a:pPr lvl="0">
              <a:defRPr>
                <a:uFillTx/>
              </a:defRPr>
            </a:pPr>
            <a:r>
              <a:rPr sz="1500">
                <a:latin typeface="+mj-lt"/>
                <a:ea typeface="+mj-ea"/>
                <a:cs typeface="+mj-cs"/>
                <a:sym typeface="Helvetica"/>
              </a:rPr>
              <a:t>enabled.</a:t>
            </a:r>
          </a:p>
          <a:p>
            <a:pPr lvl="0">
              <a:defRPr>
                <a:uFillTx/>
              </a:defRPr>
            </a:pPr>
            <a:r>
              <a:rPr sz="2000" b="1">
                <a:solidFill>
                  <a:srgbClr val="800000"/>
                </a:solidFill>
                <a:latin typeface="+mj-lt"/>
                <a:ea typeface="+mj-ea"/>
                <a:cs typeface="+mj-cs"/>
                <a:sym typeface="Helvetica"/>
              </a:rPr>
              <a:t>Feature Profiles</a:t>
            </a:r>
          </a:p>
          <a:p>
            <a:pPr lvl="0">
              <a:defRPr>
                <a:uFillTx/>
              </a:defRPr>
            </a:pPr>
            <a:r>
              <a:rPr b="1" i="1">
                <a:latin typeface="+mj-lt"/>
                <a:ea typeface="+mj-ea"/>
                <a:cs typeface="+mj-cs"/>
                <a:sym typeface="Helvetica"/>
              </a:rPr>
              <a:t>• NServiceBus.Distributor </a:t>
            </a:r>
            <a:r>
              <a:rPr sz="1500">
                <a:latin typeface="+mj-lt"/>
                <a:ea typeface="+mj-ea"/>
                <a:cs typeface="+mj-cs"/>
                <a:sym typeface="Helvetica"/>
              </a:rPr>
              <a:t>– Configures the endpoint as a master node</a:t>
            </a:r>
          </a:p>
          <a:p>
            <a:pPr lvl="0">
              <a:defRPr>
                <a:uFillTx/>
              </a:defRPr>
            </a:pPr>
            <a:r>
              <a:rPr sz="1500">
                <a:latin typeface="+mj-lt"/>
                <a:ea typeface="+mj-ea"/>
                <a:cs typeface="+mj-cs"/>
                <a:sym typeface="Helvetica"/>
              </a:rPr>
              <a:t>that runs the distributor with no worker on its endpoint.</a:t>
            </a:r>
          </a:p>
          <a:p>
            <a:pPr lvl="0">
              <a:defRPr>
                <a:uFillTx/>
              </a:defRPr>
            </a:pPr>
            <a:r>
              <a:rPr b="1" i="1">
                <a:latin typeface="+mj-lt"/>
                <a:ea typeface="+mj-ea"/>
                <a:cs typeface="+mj-cs"/>
                <a:sym typeface="Helvetica"/>
              </a:rPr>
              <a:t>• NServiceBus.Master</a:t>
            </a:r>
            <a:r>
              <a:rPr sz="1500" b="1" i="1">
                <a:latin typeface="+mj-lt"/>
                <a:ea typeface="+mj-ea"/>
                <a:cs typeface="+mj-cs"/>
                <a:sym typeface="Helvetica"/>
              </a:rPr>
              <a:t> </a:t>
            </a:r>
            <a:r>
              <a:rPr sz="1500">
                <a:latin typeface="+mj-lt"/>
                <a:ea typeface="+mj-ea"/>
                <a:cs typeface="+mj-cs"/>
                <a:sym typeface="Helvetica"/>
              </a:rPr>
              <a:t>– Configures the endpoint as a master node that</a:t>
            </a:r>
          </a:p>
          <a:p>
            <a:pPr lvl="0">
              <a:defRPr>
                <a:uFillTx/>
              </a:defRPr>
            </a:pPr>
            <a:r>
              <a:rPr sz="1500">
                <a:latin typeface="+mj-lt"/>
                <a:ea typeface="+mj-ea"/>
                <a:cs typeface="+mj-cs"/>
                <a:sym typeface="Helvetica"/>
              </a:rPr>
              <a:t>runs the distributor with a worker on its endpoint.</a:t>
            </a:r>
          </a:p>
          <a:p>
            <a:pPr lvl="0">
              <a:defRPr>
                <a:uFillTx/>
              </a:defRPr>
            </a:pPr>
            <a:r>
              <a:rPr b="1" i="1">
                <a:latin typeface="+mj-lt"/>
                <a:ea typeface="+mj-ea"/>
                <a:cs typeface="+mj-cs"/>
                <a:sym typeface="Helvetica"/>
              </a:rPr>
              <a:t>• NServiceBus.MultiSite </a:t>
            </a:r>
            <a:r>
              <a:rPr sz="1500">
                <a:latin typeface="+mj-lt"/>
                <a:ea typeface="+mj-ea"/>
                <a:cs typeface="+mj-cs"/>
                <a:sym typeface="Helvetica"/>
              </a:rPr>
              <a:t>– Runs the NServiceBus gateway component,</a:t>
            </a:r>
          </a:p>
          <a:p>
            <a:pPr lvl="0">
              <a:defRPr>
                <a:uFillTx/>
              </a:defRPr>
            </a:pPr>
            <a:r>
              <a:rPr sz="1500">
                <a:latin typeface="+mj-lt"/>
                <a:ea typeface="+mj-ea"/>
                <a:cs typeface="+mj-cs"/>
                <a:sym typeface="Helvetica"/>
              </a:rPr>
              <a:t>which is intended for MultiSite messaging.</a:t>
            </a:r>
          </a:p>
          <a:p>
            <a:pPr lvl="0">
              <a:defRPr>
                <a:uFillTx/>
              </a:defRPr>
            </a:pPr>
            <a:r>
              <a:rPr b="1" i="1">
                <a:latin typeface="+mj-lt"/>
                <a:ea typeface="+mj-ea"/>
                <a:cs typeface="+mj-cs"/>
                <a:sym typeface="Helvetica"/>
              </a:rPr>
              <a:t>• NServiceBus.PerformanceCounters </a:t>
            </a:r>
            <a:r>
              <a:rPr sz="1500">
                <a:latin typeface="+mj-lt"/>
                <a:ea typeface="+mj-ea"/>
                <a:cs typeface="+mj-cs"/>
                <a:sym typeface="Helvetica"/>
              </a:rPr>
              <a:t>– Enables performance counters</a:t>
            </a:r>
          </a:p>
          <a:p>
            <a:pPr lvl="0">
              <a:defRPr>
                <a:uFillTx/>
              </a:defRPr>
            </a:pPr>
            <a:r>
              <a:rPr sz="1500">
                <a:latin typeface="+mj-lt"/>
                <a:ea typeface="+mj-ea"/>
                <a:cs typeface="+mj-cs"/>
                <a:sym typeface="Helvetica"/>
              </a:rPr>
              <a:t>within the endpoint.</a:t>
            </a:r>
          </a:p>
          <a:p>
            <a:pPr lvl="0">
              <a:defRPr>
                <a:uFillTx/>
              </a:defRPr>
            </a:pPr>
            <a:r>
              <a:rPr b="1" i="1">
                <a:latin typeface="+mj-lt"/>
                <a:ea typeface="+mj-ea"/>
                <a:cs typeface="+mj-cs"/>
                <a:sym typeface="Helvetica"/>
              </a:rPr>
              <a:t>• NServiceBus.Worker</a:t>
            </a:r>
            <a:r>
              <a:rPr>
                <a:solidFill>
                  <a:srgbClr val="800000"/>
                </a:solidFill>
                <a:latin typeface="+mj-lt"/>
                <a:ea typeface="+mj-ea"/>
                <a:cs typeface="+mj-cs"/>
                <a:sym typeface="Helvetica"/>
              </a:rPr>
              <a:t> </a:t>
            </a:r>
            <a:r>
              <a:rPr sz="1500">
                <a:latin typeface="+mj-lt"/>
                <a:ea typeface="+mj-ea"/>
                <a:cs typeface="+mj-cs"/>
                <a:sym typeface="Helvetica"/>
              </a:rPr>
              <a:t>– Configures the endpoint as a worker node, and</a:t>
            </a:r>
          </a:p>
          <a:p>
            <a:pPr lvl="0">
              <a:defRPr>
                <a:uFillTx/>
              </a:defRPr>
            </a:pPr>
            <a:r>
              <a:rPr sz="1500">
                <a:latin typeface="+mj-lt"/>
                <a:ea typeface="+mj-ea"/>
                <a:cs typeface="+mj-cs"/>
                <a:sym typeface="Helvetica"/>
              </a:rPr>
              <a:t>enlists with the distributor on the specified master node.</a:t>
            </a:r>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Self Hosting</a:t>
            </a:r>
          </a:p>
        </p:txBody>
      </p:sp>
      <p:sp>
        <p:nvSpPr>
          <p:cNvPr id="162" name="Shape 162"/>
          <p:cNvSpPr/>
          <p:nvPr/>
        </p:nvSpPr>
        <p:spPr>
          <a:xfrm>
            <a:off x="1189302" y="2343466"/>
            <a:ext cx="6834790" cy="3177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81000" lvl="0" indent="-381000">
              <a:buSzPct val="100000"/>
              <a:buFont typeface="Arial"/>
              <a:buChar char="•"/>
              <a:defRPr>
                <a:uFillTx/>
              </a:defRPr>
            </a:pPr>
            <a:r>
              <a:rPr sz="2000">
                <a:uFill>
                  <a:solidFill/>
                </a:uFill>
                <a:latin typeface="Avenir Book"/>
                <a:ea typeface="Avenir Book"/>
                <a:cs typeface="Avenir Book"/>
                <a:sym typeface="Avenir Book"/>
              </a:rPr>
              <a:t>Useful when embedding inside web applications or other existing applications</a:t>
            </a:r>
          </a:p>
          <a:p>
            <a:pPr marL="381000" lvl="0" indent="-381000">
              <a:buSzPct val="100000"/>
              <a:buFont typeface="Arial"/>
              <a:buChar char="•"/>
              <a:defRPr>
                <a:uFillTx/>
              </a:defRPr>
            </a:pPr>
            <a:r>
              <a:rPr sz="2000">
                <a:uFill>
                  <a:solidFill/>
                </a:uFill>
                <a:latin typeface="Avenir Book"/>
                <a:ea typeface="Avenir Book"/>
                <a:cs typeface="Avenir Book"/>
                <a:sym typeface="Avenir Book"/>
              </a:rPr>
              <a:t>Enormous amount of freedom in how the bus is configured and setup</a:t>
            </a:r>
          </a:p>
          <a:p>
            <a:pPr marL="381000" lvl="0" indent="-381000">
              <a:buSzPct val="100000"/>
              <a:buFont typeface="Arial"/>
              <a:buChar char="•"/>
              <a:defRPr>
                <a:uFillTx/>
              </a:defRPr>
            </a:pPr>
            <a:r>
              <a:rPr sz="2000">
                <a:uFill>
                  <a:solidFill/>
                </a:uFill>
                <a:latin typeface="Avenir Book"/>
                <a:ea typeface="Avenir Book"/>
                <a:cs typeface="Avenir Book"/>
                <a:sym typeface="Avenir Book"/>
              </a:rPr>
              <a:t>Fluent configuration API to configure the bus</a:t>
            </a: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a:p>
            <a:pPr lvl="0">
              <a:defRPr>
                <a:uFillTx/>
              </a:defRPr>
            </a:pPr>
            <a:endParaRPr sz="2000">
              <a:uFill>
                <a:solidFill/>
              </a:uFill>
              <a:latin typeface="Avenir Book"/>
              <a:ea typeface="Avenir Book"/>
              <a:cs typeface="Avenir Book"/>
              <a:sym typeface="Avenir Book"/>
            </a:endParaRPr>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Self Hosting</a:t>
            </a:r>
          </a:p>
        </p:txBody>
      </p:sp>
      <p:sp>
        <p:nvSpPr>
          <p:cNvPr id="165" name="Shape 165"/>
          <p:cNvSpPr/>
          <p:nvPr/>
        </p:nvSpPr>
        <p:spPr>
          <a:xfrm>
            <a:off x="1852047" y="1508411"/>
            <a:ext cx="1348916" cy="904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Example</a:t>
            </a:r>
            <a:endParaRPr sz="2400">
              <a:uFill>
                <a:solidFill/>
              </a:uFill>
              <a:latin typeface="Avenir Book"/>
              <a:ea typeface="Avenir Book"/>
              <a:cs typeface="Avenir Book"/>
              <a:sym typeface="Avenir Book"/>
            </a:endParaRPr>
          </a:p>
        </p:txBody>
      </p:sp>
      <p:pic>
        <p:nvPicPr>
          <p:cNvPr id="166" name="image19.png" descr="Screen Shot 2013-07-08 at 11.26.02 PM.png"/>
          <p:cNvPicPr/>
          <p:nvPr/>
        </p:nvPicPr>
        <p:blipFill>
          <a:blip r:embed="rId2">
            <a:extLst/>
          </a:blip>
          <a:stretch>
            <a:fillRect/>
          </a:stretch>
        </p:blipFill>
        <p:spPr>
          <a:xfrm>
            <a:off x="1481639" y="2216728"/>
            <a:ext cx="5773662" cy="3739375"/>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 Distributor</a:t>
            </a:r>
          </a:p>
        </p:txBody>
      </p:sp>
      <p:sp>
        <p:nvSpPr>
          <p:cNvPr id="169" name="Shape 169"/>
          <p:cNvSpPr/>
          <p:nvPr/>
        </p:nvSpPr>
        <p:spPr>
          <a:xfrm>
            <a:off x="1875129" y="1477843"/>
            <a:ext cx="1683332"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Introduction</a:t>
            </a:r>
          </a:p>
        </p:txBody>
      </p:sp>
      <p:sp>
        <p:nvSpPr>
          <p:cNvPr id="170" name="Shape 170"/>
          <p:cNvSpPr/>
          <p:nvPr/>
        </p:nvSpPr>
        <p:spPr>
          <a:xfrm>
            <a:off x="1189302" y="2326503"/>
            <a:ext cx="6907762" cy="3863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81000" lvl="0" indent="-381000">
              <a:buSzPct val="100000"/>
              <a:buFont typeface="Arial"/>
              <a:buChar char="•"/>
              <a:defRPr>
                <a:uFillTx/>
              </a:defRPr>
            </a:pPr>
            <a:r>
              <a:rPr sz="2000">
                <a:uFill>
                  <a:solidFill/>
                </a:uFill>
                <a:latin typeface="Avenir Book"/>
                <a:ea typeface="Avenir Book"/>
                <a:cs typeface="Avenir Book"/>
                <a:sym typeface="Avenir Book"/>
              </a:rPr>
              <a:t>Software load balancer</a:t>
            </a:r>
          </a:p>
          <a:p>
            <a:pPr marL="381000" lvl="0" indent="-381000">
              <a:buSzPct val="100000"/>
              <a:buFont typeface="Arial"/>
              <a:buChar char="•"/>
              <a:defRPr>
                <a:uFillTx/>
              </a:defRPr>
            </a:pPr>
            <a:r>
              <a:rPr sz="2000">
                <a:uFill>
                  <a:solidFill/>
                </a:uFill>
                <a:latin typeface="Avenir Book"/>
                <a:ea typeface="Avenir Book"/>
                <a:cs typeface="Avenir Book"/>
                <a:sym typeface="Avenir Book"/>
              </a:rPr>
              <a:t>Scaling Out</a:t>
            </a:r>
          </a:p>
          <a:p>
            <a:pPr marL="381000" lvl="0" indent="-381000">
              <a:buSzPct val="100000"/>
              <a:buFont typeface="Arial"/>
              <a:buChar char="•"/>
              <a:defRPr>
                <a:uFillTx/>
              </a:defRPr>
            </a:pPr>
            <a:r>
              <a:rPr sz="2000">
                <a:uFill>
                  <a:solidFill/>
                </a:uFill>
                <a:latin typeface="Avenir Book"/>
                <a:ea typeface="Avenir Book"/>
                <a:cs typeface="Avenir Book"/>
                <a:sym typeface="Avenir Book"/>
              </a:rPr>
              <a:t>Profiles</a:t>
            </a:r>
          </a:p>
          <a:p>
            <a:pPr marL="381000" lvl="0" indent="-381000">
              <a:buSzPct val="100000"/>
              <a:buFont typeface="Arial"/>
              <a:buChar char="•"/>
              <a:defRPr>
                <a:uFillTx/>
              </a:defRPr>
            </a:pPr>
            <a:r>
              <a:rPr sz="2000">
                <a:uFill>
                  <a:solidFill/>
                </a:uFill>
                <a:latin typeface="Avenir Book"/>
                <a:ea typeface="Avenir Book"/>
                <a:cs typeface="Avenir Book"/>
                <a:sym typeface="Avenir Book"/>
              </a:rPr>
              <a:t>Distributor Internal Queues</a:t>
            </a:r>
          </a:p>
          <a:p>
            <a:pPr marL="838200" lvl="1" indent="-381000">
              <a:buSzPct val="100000"/>
              <a:buFont typeface="Arial"/>
              <a:buChar char="•"/>
              <a:defRPr>
                <a:uFillTx/>
              </a:defRPr>
            </a:pPr>
            <a:r>
              <a:rPr sz="2000">
                <a:uFill>
                  <a:solidFill/>
                </a:uFill>
                <a:latin typeface="Avenir Book"/>
                <a:ea typeface="Avenir Book"/>
                <a:cs typeface="Avenir Book"/>
                <a:sym typeface="Avenir Book"/>
              </a:rPr>
              <a:t>Control</a:t>
            </a:r>
          </a:p>
          <a:p>
            <a:pPr marL="838200" lvl="1" indent="-381000">
              <a:buSzPct val="100000"/>
              <a:buFont typeface="Arial"/>
              <a:buChar char="•"/>
              <a:defRPr>
                <a:uFillTx/>
              </a:defRPr>
            </a:pPr>
            <a:r>
              <a:rPr sz="2000">
                <a:uFill>
                  <a:solidFill/>
                </a:uFill>
                <a:latin typeface="Avenir Book"/>
                <a:ea typeface="Avenir Book"/>
                <a:cs typeface="Avenir Book"/>
                <a:sym typeface="Avenir Book"/>
              </a:rPr>
              <a:t>Data</a:t>
            </a: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a:p>
            <a:pPr lvl="0">
              <a:defRPr>
                <a:uFillTx/>
              </a:defRPr>
            </a:pPr>
            <a:endParaRPr sz="2000">
              <a:uFill>
                <a:solidFill/>
              </a:uFill>
              <a:latin typeface="Avenir Book"/>
              <a:ea typeface="Avenir Book"/>
              <a:cs typeface="Avenir Book"/>
              <a:sym typeface="Avenir Book"/>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Distributors &amp; Workers</a:t>
            </a:r>
          </a:p>
        </p:txBody>
      </p:sp>
      <p:pic>
        <p:nvPicPr>
          <p:cNvPr id="173" name="image17.png"/>
          <p:cNvPicPr/>
          <p:nvPr/>
        </p:nvPicPr>
        <p:blipFill>
          <a:blip r:embed="rId2">
            <a:extLst/>
          </a:blip>
          <a:stretch>
            <a:fillRect/>
          </a:stretch>
        </p:blipFill>
        <p:spPr>
          <a:xfrm>
            <a:off x="1397000" y="1654856"/>
            <a:ext cx="6350000" cy="4292601"/>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Distributors &amp; Workers</a:t>
            </a:r>
          </a:p>
        </p:txBody>
      </p:sp>
      <p:sp>
        <p:nvSpPr>
          <p:cNvPr id="176" name="Shape 176"/>
          <p:cNvSpPr/>
          <p:nvPr/>
        </p:nvSpPr>
        <p:spPr>
          <a:xfrm>
            <a:off x="1852047" y="1508411"/>
            <a:ext cx="1348916" cy="904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Example</a:t>
            </a:r>
            <a:endParaRPr sz="2400">
              <a:uFill>
                <a:solidFill/>
              </a:uFill>
              <a:latin typeface="Avenir Book"/>
              <a:ea typeface="Avenir Book"/>
              <a:cs typeface="Avenir Book"/>
              <a:sym typeface="Avenir Book"/>
            </a:endParaRPr>
          </a:p>
        </p:txBody>
      </p:sp>
      <p:pic>
        <p:nvPicPr>
          <p:cNvPr id="177" name="image18.png" descr="Screen Shot 2013-07-08 at 11.00.10 PM.png"/>
          <p:cNvPicPr/>
          <p:nvPr/>
        </p:nvPicPr>
        <p:blipFill>
          <a:blip r:embed="rId2">
            <a:extLst/>
          </a:blip>
          <a:stretch>
            <a:fillRect/>
          </a:stretch>
        </p:blipFill>
        <p:spPr>
          <a:xfrm>
            <a:off x="779989" y="3862475"/>
            <a:ext cx="7578922" cy="2296964"/>
          </a:xfrm>
          <a:prstGeom prst="rect">
            <a:avLst/>
          </a:prstGeom>
          <a:ln w="12700">
            <a:miter lim="400000"/>
          </a:ln>
          <a:effectLst>
            <a:outerShdw blurRad="292100" dist="139700" dir="2700000" rotWithShape="0">
              <a:srgbClr val="333333">
                <a:alpha val="64999"/>
              </a:srgbClr>
            </a:outerShdw>
          </a:effectLst>
        </p:spPr>
      </p:pic>
      <p:sp>
        <p:nvSpPr>
          <p:cNvPr id="178" name="Shape 178"/>
          <p:cNvSpPr/>
          <p:nvPr/>
        </p:nvSpPr>
        <p:spPr>
          <a:xfrm>
            <a:off x="1189302" y="2400963"/>
            <a:ext cx="6834790" cy="1475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uFillTx/>
              </a:defRPr>
            </a:pPr>
            <a:r>
              <a:rPr sz="2400" i="1">
                <a:uFill>
                  <a:solidFill/>
                </a:uFill>
                <a:latin typeface="Gill Sans"/>
                <a:ea typeface="Gill Sans"/>
                <a:cs typeface="Gill Sans"/>
                <a:sym typeface="Gill Sans"/>
              </a:rPr>
              <a:t>NSB Profiles</a:t>
            </a:r>
            <a:endParaRPr sz="2000">
              <a:uFill>
                <a:solidFill/>
              </a:uFill>
              <a:latin typeface="Avenir Book"/>
              <a:ea typeface="Avenir Book"/>
              <a:cs typeface="Avenir Book"/>
              <a:sym typeface="Avenir Book"/>
            </a:endParaRPr>
          </a:p>
          <a:p>
            <a:pPr marL="838200" lvl="1" indent="-381000">
              <a:buSzPct val="100000"/>
              <a:buFont typeface="Arial"/>
              <a:buChar char="•"/>
              <a:defRPr>
                <a:uFillTx/>
              </a:defRPr>
            </a:pPr>
            <a:r>
              <a:rPr sz="2000">
                <a:uFill>
                  <a:solidFill/>
                </a:uFill>
                <a:latin typeface="Avenir Book"/>
                <a:ea typeface="Avenir Book"/>
                <a:cs typeface="Avenir Book"/>
                <a:sym typeface="Avenir Book"/>
              </a:rPr>
              <a:t>NServiceBus.Master</a:t>
            </a:r>
          </a:p>
          <a:p>
            <a:pPr marL="838200" lvl="1" indent="-381000">
              <a:buSzPct val="100000"/>
              <a:buFont typeface="Arial"/>
              <a:buChar char="•"/>
              <a:defRPr>
                <a:uFillTx/>
              </a:defRPr>
            </a:pPr>
            <a:r>
              <a:rPr sz="2000">
                <a:uFill>
                  <a:solidFill/>
                </a:uFill>
                <a:latin typeface="Avenir Book"/>
                <a:ea typeface="Avenir Book"/>
                <a:cs typeface="Avenir Book"/>
                <a:sym typeface="Avenir Book"/>
              </a:rPr>
              <a:t>NServiceBus.Distributor</a:t>
            </a:r>
          </a:p>
          <a:p>
            <a:pPr marL="838200" lvl="1" indent="-381000">
              <a:buSzPct val="100000"/>
              <a:buFont typeface="Arial"/>
              <a:buChar char="•"/>
              <a:defRPr>
                <a:uFillTx/>
              </a:defRPr>
            </a:pPr>
            <a:r>
              <a:rPr sz="2000">
                <a:uFill>
                  <a:solidFill/>
                </a:uFill>
                <a:latin typeface="Avenir Book"/>
                <a:ea typeface="Avenir Book"/>
                <a:cs typeface="Avenir Book"/>
                <a:sym typeface="Avenir Book"/>
              </a:rPr>
              <a:t>NServiceBus.Worker</a:t>
            </a:r>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p:nvPr/>
        </p:nvSpPr>
        <p:spPr>
          <a:xfrm>
            <a:off x="1210118" y="2183130"/>
            <a:ext cx="5548591" cy="3177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81000" lvl="0" indent="-381000">
              <a:buSzPct val="100000"/>
              <a:buFont typeface="Arial"/>
              <a:buChar char="•"/>
              <a:defRPr>
                <a:uFillTx/>
              </a:defRPr>
            </a:pPr>
            <a:r>
              <a:rPr sz="2000">
                <a:uFill>
                  <a:solidFill/>
                </a:uFill>
                <a:latin typeface="Avenir Book"/>
                <a:ea typeface="Avenir Book"/>
                <a:cs typeface="Avenir Book"/>
                <a:sym typeface="Avenir Book"/>
              </a:rPr>
              <a:t>Transports</a:t>
            </a:r>
          </a:p>
          <a:p>
            <a:pPr marL="381000" lvl="0" indent="-381000">
              <a:buSzPct val="100000"/>
              <a:buFont typeface="Arial"/>
              <a:buChar char="•"/>
              <a:defRPr>
                <a:uFillTx/>
              </a:defRPr>
            </a:pPr>
            <a:r>
              <a:rPr sz="2000">
                <a:uFill>
                  <a:solidFill/>
                </a:uFill>
                <a:latin typeface="Avenir Book"/>
                <a:ea typeface="Avenir Book"/>
                <a:cs typeface="Avenir Book"/>
                <a:sym typeface="Avenir Book"/>
              </a:rPr>
              <a:t>IoC Container</a:t>
            </a:r>
          </a:p>
          <a:p>
            <a:pPr marL="381000" lvl="0" indent="-381000">
              <a:buSzPct val="100000"/>
              <a:buFont typeface="Arial"/>
              <a:buChar char="•"/>
              <a:defRPr>
                <a:uFillTx/>
              </a:defRPr>
            </a:pPr>
            <a:r>
              <a:rPr sz="2000">
                <a:uFill>
                  <a:solidFill/>
                </a:uFill>
                <a:latin typeface="Avenir Book"/>
                <a:ea typeface="Avenir Book"/>
                <a:cs typeface="Avenir Book"/>
                <a:sym typeface="Avenir Book"/>
              </a:rPr>
              <a:t>Serialization</a:t>
            </a:r>
          </a:p>
          <a:p>
            <a:pPr marL="381000" lvl="0" indent="-381000">
              <a:buSzPct val="100000"/>
              <a:buFont typeface="Arial"/>
              <a:buChar char="•"/>
              <a:defRPr>
                <a:uFillTx/>
              </a:defRPr>
            </a:pPr>
            <a:r>
              <a:rPr sz="2000">
                <a:uFill>
                  <a:solidFill/>
                </a:uFill>
                <a:latin typeface="Avenir Book"/>
                <a:ea typeface="Avenir Book"/>
                <a:cs typeface="Avenir Book"/>
                <a:sym typeface="Avenir Book"/>
              </a:rPr>
              <a:t>Logging</a:t>
            </a:r>
          </a:p>
          <a:p>
            <a:pPr marL="381000" lvl="0" indent="-381000">
              <a:buSzPct val="100000"/>
              <a:buFont typeface="Arial"/>
              <a:buChar char="•"/>
              <a:defRPr>
                <a:uFillTx/>
              </a:defRPr>
            </a:pPr>
            <a:r>
              <a:rPr sz="2000">
                <a:uFill>
                  <a:solidFill/>
                </a:uFill>
                <a:latin typeface="Avenir Book"/>
                <a:ea typeface="Avenir Book"/>
                <a:cs typeface="Avenir Book"/>
                <a:sym typeface="Avenir Book"/>
              </a:rPr>
              <a:t>Saga Persistence</a:t>
            </a:r>
          </a:p>
          <a:p>
            <a:pPr marL="381000" lvl="0" indent="-381000">
              <a:buSzPct val="100000"/>
              <a:buFont typeface="Arial"/>
              <a:buChar char="•"/>
              <a:defRPr>
                <a:uFillTx/>
              </a:defRPr>
            </a:pPr>
            <a:r>
              <a:rPr sz="2000">
                <a:uFill>
                  <a:solidFill/>
                </a:uFill>
                <a:latin typeface="Avenir Book"/>
                <a:ea typeface="Avenir Book"/>
                <a:cs typeface="Avenir Book"/>
                <a:sym typeface="Avenir Book"/>
              </a:rPr>
              <a:t>Message Mutation</a:t>
            </a:r>
          </a:p>
          <a:p>
            <a:pPr marL="381000" lvl="0" indent="-381000">
              <a:buSzPct val="100000"/>
              <a:buFont typeface="Arial"/>
              <a:buChar char="•"/>
              <a:defRPr>
                <a:uFillTx/>
              </a:defRPr>
            </a:pPr>
            <a:r>
              <a:rPr sz="2000">
                <a:uFill>
                  <a:solidFill/>
                </a:uFill>
                <a:latin typeface="Avenir Book"/>
                <a:ea typeface="Avenir Book"/>
                <a:cs typeface="Avenir Book"/>
                <a:sym typeface="Avenir Book"/>
              </a:rPr>
              <a:t>Timeout Manager</a:t>
            </a:r>
          </a:p>
          <a:p>
            <a:pPr marL="381000" lvl="0" indent="-381000">
              <a:buSzPct val="100000"/>
              <a:buFont typeface="Arial"/>
              <a:buChar char="•"/>
              <a:defRPr>
                <a:uFillTx/>
              </a:defRPr>
            </a:pPr>
            <a:r>
              <a:rPr sz="2000">
                <a:uFill>
                  <a:solidFill/>
                </a:uFill>
                <a:latin typeface="Avenir Book"/>
                <a:ea typeface="Avenir Book"/>
                <a:cs typeface="Avenir Book"/>
                <a:sym typeface="Avenir Book"/>
              </a:rPr>
              <a:t>Others…</a:t>
            </a:r>
          </a:p>
        </p:txBody>
      </p:sp>
      <p:sp>
        <p:nvSpPr>
          <p:cNvPr id="181" name="Shape 181"/>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sp>
        <p:nvSpPr>
          <p:cNvPr id="182" name="Shape 182"/>
          <p:cNvSpPr/>
          <p:nvPr/>
        </p:nvSpPr>
        <p:spPr>
          <a:xfrm>
            <a:off x="1995732" y="1489496"/>
            <a:ext cx="2248506"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Extension Points</a:t>
            </a:r>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p:nvPr/>
        </p:nvSpPr>
        <p:spPr>
          <a:xfrm>
            <a:off x="1210118" y="2183130"/>
            <a:ext cx="5548591" cy="2491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00526" lvl="0" indent="-200526">
              <a:buSzPct val="100000"/>
              <a:buChar char="•"/>
              <a:defRPr>
                <a:uFillTx/>
              </a:defRPr>
            </a:pPr>
            <a:r>
              <a:rPr sz="2000">
                <a:uFill>
                  <a:solidFill/>
                </a:uFill>
                <a:latin typeface="Avenir Book"/>
                <a:ea typeface="Avenir Book"/>
                <a:cs typeface="Avenir Book"/>
                <a:sym typeface="Avenir Book"/>
              </a:rPr>
              <a:t>IWantCustomLogging</a:t>
            </a:r>
          </a:p>
          <a:p>
            <a:pPr marL="200526" lvl="0" indent="-200526">
              <a:buSzPct val="100000"/>
              <a:buChar char="•"/>
              <a:defRPr>
                <a:uFillTx/>
              </a:defRPr>
            </a:pPr>
            <a:r>
              <a:rPr sz="2000">
                <a:uFill>
                  <a:solidFill/>
                </a:uFill>
                <a:latin typeface="Avenir Book"/>
                <a:ea typeface="Avenir Book"/>
                <a:cs typeface="Avenir Book"/>
                <a:sym typeface="Avenir Book"/>
              </a:rPr>
              <a:t>IWantToRunBeforeConfiguration</a:t>
            </a:r>
          </a:p>
          <a:p>
            <a:pPr marL="200526" lvl="0" indent="-200526">
              <a:buSzPct val="100000"/>
              <a:buChar char="•"/>
              <a:defRPr>
                <a:uFillTx/>
              </a:defRPr>
            </a:pPr>
            <a:r>
              <a:rPr sz="2000">
                <a:uFill>
                  <a:solidFill/>
                </a:uFill>
                <a:latin typeface="Avenir Book"/>
                <a:ea typeface="Avenir Book"/>
                <a:cs typeface="Avenir Book"/>
                <a:sym typeface="Avenir Book"/>
              </a:rPr>
              <a:t>IWantCustomInitialization</a:t>
            </a:r>
          </a:p>
          <a:p>
            <a:pPr marL="200526" lvl="0" indent="-200526">
              <a:buSzPct val="100000"/>
              <a:buChar char="•"/>
              <a:defRPr>
                <a:uFillTx/>
              </a:defRPr>
            </a:pPr>
            <a:r>
              <a:rPr sz="2000">
                <a:uFill>
                  <a:solidFill/>
                </a:uFill>
                <a:latin typeface="Avenir Book"/>
                <a:ea typeface="Avenir Book"/>
                <a:cs typeface="Avenir Book"/>
                <a:sym typeface="Avenir Book"/>
              </a:rPr>
              <a:t>INeedInitialization</a:t>
            </a:r>
          </a:p>
          <a:p>
            <a:pPr marL="200526" lvl="0" indent="-200526">
              <a:buSzPct val="100000"/>
              <a:buChar char="•"/>
              <a:defRPr>
                <a:uFillTx/>
              </a:defRPr>
            </a:pPr>
            <a:r>
              <a:rPr sz="2000">
                <a:uFill>
                  <a:solidFill/>
                </a:uFill>
                <a:latin typeface="Avenir Book"/>
                <a:ea typeface="Avenir Book"/>
                <a:cs typeface="Avenir Book"/>
                <a:sym typeface="Avenir Book"/>
              </a:rPr>
              <a:t>IWantToRunBeforeConfigurationIsFinalized</a:t>
            </a:r>
          </a:p>
          <a:p>
            <a:pPr marL="200526" lvl="0" indent="-200526">
              <a:buSzPct val="100000"/>
              <a:buChar char="•"/>
              <a:defRPr>
                <a:uFillTx/>
              </a:defRPr>
            </a:pPr>
            <a:r>
              <a:rPr sz="2000">
                <a:uFill>
                  <a:solidFill/>
                </a:uFill>
                <a:latin typeface="Avenir Book"/>
                <a:ea typeface="Avenir Book"/>
                <a:cs typeface="Avenir Book"/>
                <a:sym typeface="Avenir Book"/>
              </a:rPr>
              <a:t>IWantToRunWhenConfigurationIsComplete</a:t>
            </a:r>
          </a:p>
          <a:p>
            <a:pPr marL="200526" lvl="0" indent="-200526">
              <a:buSzPct val="100000"/>
              <a:buChar char="•"/>
              <a:defRPr>
                <a:uFillTx/>
              </a:defRPr>
            </a:pPr>
            <a:r>
              <a:rPr sz="2000">
                <a:uFill>
                  <a:solidFill/>
                </a:uFill>
                <a:latin typeface="Avenir Book"/>
                <a:ea typeface="Avenir Book"/>
                <a:cs typeface="Avenir Book"/>
                <a:sym typeface="Avenir Book"/>
              </a:rPr>
              <a:t>IWantToRunWhenTheBusStartsAndStops</a:t>
            </a:r>
          </a:p>
        </p:txBody>
      </p:sp>
      <p:sp>
        <p:nvSpPr>
          <p:cNvPr id="185" name="Shape 185"/>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sp>
        <p:nvSpPr>
          <p:cNvPr id="186" name="Shape 186"/>
          <p:cNvSpPr/>
          <p:nvPr/>
        </p:nvSpPr>
        <p:spPr>
          <a:xfrm>
            <a:off x="1995732" y="1489496"/>
            <a:ext cx="3378335"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General Extension Points</a:t>
            </a:r>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sp>
        <p:nvSpPr>
          <p:cNvPr id="189" name="Shape 189"/>
          <p:cNvSpPr/>
          <p:nvPr/>
        </p:nvSpPr>
        <p:spPr>
          <a:xfrm>
            <a:off x="1995732" y="1489496"/>
            <a:ext cx="1498586"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Transports</a:t>
            </a:r>
          </a:p>
        </p:txBody>
      </p:sp>
      <p:sp>
        <p:nvSpPr>
          <p:cNvPr id="190" name="Shape 190"/>
          <p:cNvSpPr/>
          <p:nvPr/>
        </p:nvSpPr>
        <p:spPr>
          <a:xfrm>
            <a:off x="1422400" y="2209800"/>
            <a:ext cx="6341485" cy="38633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200526" lvl="0" indent="-200526">
              <a:buSzPct val="100000"/>
              <a:buChar char="•"/>
              <a:defRPr>
                <a:uFillTx/>
              </a:defRPr>
            </a:pPr>
            <a:r>
              <a:rPr sz="2000">
                <a:latin typeface="Avenir Book"/>
                <a:ea typeface="Avenir Book"/>
                <a:cs typeface="Avenir Book"/>
                <a:sym typeface="Avenir Book"/>
              </a:rPr>
              <a:t>HTTP/HTTPS</a:t>
            </a:r>
          </a:p>
          <a:p>
            <a:pPr marL="200526" lvl="0" indent="-200526">
              <a:buSzPct val="100000"/>
              <a:buChar char="•"/>
              <a:defRPr>
                <a:uFillTx/>
              </a:defRPr>
            </a:pPr>
            <a:r>
              <a:rPr sz="2000">
                <a:latin typeface="Avenir Book"/>
                <a:ea typeface="Avenir Book"/>
                <a:cs typeface="Avenir Book"/>
                <a:sym typeface="Avenir Book"/>
              </a:rPr>
              <a:t>FTP</a:t>
            </a:r>
          </a:p>
          <a:p>
            <a:pPr marL="200526" lvl="0" indent="-200526">
              <a:buSzPct val="100000"/>
              <a:buChar char="•"/>
              <a:defRPr>
                <a:uFillTx/>
              </a:defRPr>
            </a:pPr>
            <a:r>
              <a:rPr sz="2000">
                <a:latin typeface="Avenir Book"/>
                <a:ea typeface="Avenir Book"/>
                <a:cs typeface="Avenir Book"/>
                <a:sym typeface="Avenir Book"/>
              </a:rPr>
              <a:t>MSMQ</a:t>
            </a:r>
          </a:p>
          <a:p>
            <a:pPr marL="200526" lvl="0" indent="-200526">
              <a:buSzPct val="100000"/>
              <a:buChar char="•"/>
              <a:defRPr>
                <a:uFillTx/>
              </a:defRPr>
            </a:pPr>
            <a:r>
              <a:rPr sz="2000">
                <a:latin typeface="Avenir Book"/>
                <a:ea typeface="Avenir Book"/>
                <a:cs typeface="Avenir Book"/>
                <a:sym typeface="Avenir Book"/>
              </a:rPr>
              <a:t>WCF</a:t>
            </a:r>
          </a:p>
          <a:p>
            <a:pPr marL="200526" lvl="0" indent="-200526">
              <a:buSzPct val="100000"/>
              <a:buChar char="•"/>
              <a:defRPr>
                <a:uFillTx/>
              </a:defRPr>
            </a:pPr>
            <a:r>
              <a:rPr sz="2000">
                <a:latin typeface="Avenir Book"/>
                <a:ea typeface="Avenir Book"/>
                <a:cs typeface="Avenir Book"/>
                <a:sym typeface="Avenir Book"/>
              </a:rPr>
              <a:t>RabbitMQ</a:t>
            </a:r>
          </a:p>
          <a:p>
            <a:pPr marL="200526" lvl="0" indent="-200526">
              <a:buSzPct val="100000"/>
              <a:buChar char="•"/>
              <a:defRPr>
                <a:uFillTx/>
              </a:defRPr>
            </a:pPr>
            <a:r>
              <a:rPr sz="2000">
                <a:latin typeface="Avenir Book"/>
                <a:ea typeface="Avenir Book"/>
                <a:cs typeface="Avenir Book"/>
                <a:sym typeface="Avenir Book"/>
              </a:rPr>
              <a:t>ActiveMQ</a:t>
            </a:r>
          </a:p>
          <a:p>
            <a:pPr marL="200526" lvl="0" indent="-200526">
              <a:buSzPct val="100000"/>
              <a:buChar char="•"/>
              <a:defRPr>
                <a:uFillTx/>
              </a:defRPr>
            </a:pPr>
            <a:r>
              <a:rPr sz="2000">
                <a:latin typeface="Avenir Book"/>
                <a:ea typeface="Avenir Book"/>
                <a:cs typeface="Avenir Book"/>
                <a:sym typeface="Avenir Book"/>
              </a:rPr>
              <a:t>WebSphereMQ</a:t>
            </a:r>
          </a:p>
          <a:p>
            <a:pPr marL="200526" lvl="0" indent="-200526">
              <a:buSzPct val="100000"/>
              <a:buChar char="•"/>
              <a:defRPr>
                <a:uFillTx/>
              </a:defRPr>
            </a:pPr>
            <a:r>
              <a:rPr sz="2000">
                <a:latin typeface="Avenir Book"/>
                <a:ea typeface="Avenir Book"/>
                <a:cs typeface="Avenir Book"/>
                <a:sym typeface="Avenir Book"/>
              </a:rPr>
              <a:t>Azure</a:t>
            </a:r>
          </a:p>
          <a:p>
            <a:pPr marL="200526" lvl="0" indent="-200526">
              <a:buSzPct val="100000"/>
              <a:buChar char="•"/>
              <a:defRPr>
                <a:uFillTx/>
              </a:defRPr>
            </a:pPr>
            <a:r>
              <a:rPr sz="2000">
                <a:latin typeface="Avenir Book"/>
                <a:ea typeface="Avenir Book"/>
                <a:cs typeface="Avenir Book"/>
                <a:sym typeface="Avenir Book"/>
              </a:rPr>
              <a:t>SQL Server Queuing</a:t>
            </a:r>
          </a:p>
          <a:p>
            <a:pPr marL="200526" lvl="0" indent="-200526">
              <a:buSzPct val="100000"/>
              <a:buChar char="•"/>
              <a:defRPr>
                <a:uFillTx/>
              </a:defRPr>
            </a:pPr>
            <a:r>
              <a:rPr sz="2000">
                <a:latin typeface="Avenir Book"/>
                <a:ea typeface="Avenir Book"/>
                <a:cs typeface="Avenir Book"/>
                <a:sym typeface="Avenir Book"/>
              </a:rPr>
              <a:t>In-Memory </a:t>
            </a:r>
            <a:r>
              <a:rPr sz="2000">
                <a:solidFill>
                  <a:srgbClr val="800000"/>
                </a:solidFill>
                <a:latin typeface="Avenir Book"/>
                <a:ea typeface="Avenir Book"/>
                <a:cs typeface="Avenir Book"/>
                <a:sym typeface="Avenir Book"/>
              </a:rPr>
              <a:t>*not recommended for production usage</a:t>
            </a:r>
            <a:endParaRPr sz="2000">
              <a:solidFill>
                <a:srgbClr val="005082"/>
              </a:solidFill>
              <a:latin typeface="Avenir Book"/>
              <a:ea typeface="Avenir Book"/>
              <a:cs typeface="Avenir Book"/>
              <a:sym typeface="Avenir Book"/>
            </a:endParaRPr>
          </a:p>
          <a:p>
            <a:pPr marL="200526" lvl="0" indent="-200526">
              <a:buSzPct val="100000"/>
              <a:buChar char="•"/>
              <a:defRPr>
                <a:uFillTx/>
              </a:defRPr>
            </a:pPr>
            <a:r>
              <a:rPr sz="2000">
                <a:latin typeface="Avenir Book"/>
                <a:ea typeface="Avenir Book"/>
                <a:cs typeface="Avenir Book"/>
                <a:sym typeface="Avenir Book"/>
              </a:rPr>
              <a:t>Custom via implementing interfaces</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127000" y="127000"/>
            <a:ext cx="9017000" cy="695325"/>
          </a:xfrm>
          <a:noFill/>
          <a:ln/>
        </p:spPr>
        <p:txBody>
          <a:bodyPr>
            <a:normAutofit fontScale="90000"/>
          </a:bodyPr>
          <a:lstStyle/>
          <a:p>
            <a:r>
              <a:rPr lang="en-US"/>
              <a:t>#1. The network is reliable</a:t>
            </a:r>
          </a:p>
        </p:txBody>
      </p:sp>
      <p:sp>
        <p:nvSpPr>
          <p:cNvPr id="300035" name="Rectangle 3"/>
          <p:cNvSpPr>
            <a:spLocks noGrp="1" noChangeArrowheads="1"/>
          </p:cNvSpPr>
          <p:nvPr>
            <p:ph type="body" idx="1"/>
          </p:nvPr>
        </p:nvSpPr>
        <p:spPr>
          <a:xfrm>
            <a:off x="0" y="1254125"/>
            <a:ext cx="8915400" cy="4450449"/>
          </a:xfrm>
          <a:noFill/>
          <a:ln/>
        </p:spPr>
        <p:txBody>
          <a:bodyPr>
            <a:normAutofit/>
          </a:bodyPr>
          <a:lstStyle/>
          <a:p>
            <a:pPr marL="342900" indent="-342900"/>
            <a:r>
              <a:rPr lang="en-US" dirty="0" smtClean="0"/>
              <a:t>Problems!</a:t>
            </a:r>
          </a:p>
          <a:p>
            <a:pPr marL="0" indent="0">
              <a:buNone/>
            </a:pPr>
            <a:r>
              <a:rPr lang="en-US" dirty="0" smtClean="0"/>
              <a:t> </a:t>
            </a:r>
            <a:r>
              <a:rPr lang="en-US" dirty="0" err="1" smtClean="0"/>
              <a:t>var</a:t>
            </a:r>
            <a:r>
              <a:rPr lang="en-US" dirty="0" smtClean="0"/>
              <a:t> c= new </a:t>
            </a:r>
            <a:r>
              <a:rPr lang="en-US" dirty="0" err="1" smtClean="0"/>
              <a:t>OrderService</a:t>
            </a:r>
            <a:r>
              <a:rPr lang="en-US" dirty="0" smtClean="0"/>
              <a:t>();</a:t>
            </a:r>
          </a:p>
          <a:p>
            <a:pPr marL="0" indent="0">
              <a:buNone/>
            </a:pPr>
            <a:r>
              <a:rPr lang="en-US" dirty="0"/>
              <a:t> </a:t>
            </a:r>
            <a:r>
              <a:rPr lang="en-US" dirty="0" smtClean="0"/>
              <a:t> </a:t>
            </a:r>
            <a:r>
              <a:rPr lang="en-US" dirty="0" err="1" smtClean="0"/>
              <a:t>c.OrderItem</a:t>
            </a:r>
            <a:r>
              <a:rPr lang="en-US" dirty="0" smtClean="0"/>
              <a:t>();</a:t>
            </a:r>
            <a:endParaRPr lang="en-US" dirty="0"/>
          </a:p>
        </p:txBody>
      </p:sp>
    </p:spTree>
    <p:extLst>
      <p:ext uri="{BB962C8B-B14F-4D97-AF65-F5344CB8AC3E}">
        <p14:creationId xmlns:p14="http://schemas.microsoft.com/office/powerpoint/2010/main" val="425273567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sp>
        <p:nvSpPr>
          <p:cNvPr id="193" name="Shape 193"/>
          <p:cNvSpPr/>
          <p:nvPr/>
        </p:nvSpPr>
        <p:spPr>
          <a:xfrm>
            <a:off x="1995732" y="1489496"/>
            <a:ext cx="1933883"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IoC Container</a:t>
            </a:r>
          </a:p>
        </p:txBody>
      </p:sp>
      <p:sp>
        <p:nvSpPr>
          <p:cNvPr id="194" name="Shape 194"/>
          <p:cNvSpPr/>
          <p:nvPr/>
        </p:nvSpPr>
        <p:spPr>
          <a:xfrm>
            <a:off x="1422400" y="2222500"/>
            <a:ext cx="4377557" cy="21488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200526" lvl="0" indent="-200526">
              <a:buSzPct val="100000"/>
              <a:buChar char="•"/>
              <a:defRPr>
                <a:uFillTx/>
              </a:defRPr>
            </a:pPr>
            <a:r>
              <a:rPr sz="2000">
                <a:latin typeface="Avenir Book"/>
                <a:ea typeface="Avenir Book"/>
                <a:cs typeface="Avenir Book"/>
                <a:sym typeface="Avenir Book"/>
              </a:rPr>
              <a:t>Castle Windsor</a:t>
            </a:r>
          </a:p>
          <a:p>
            <a:pPr marL="200526" lvl="0" indent="-200526">
              <a:buSzPct val="100000"/>
              <a:buChar char="•"/>
              <a:defRPr>
                <a:uFillTx/>
              </a:defRPr>
            </a:pPr>
            <a:r>
              <a:rPr sz="2000">
                <a:latin typeface="Avenir Book"/>
                <a:ea typeface="Avenir Book"/>
                <a:cs typeface="Avenir Book"/>
                <a:sym typeface="Avenir Book"/>
              </a:rPr>
              <a:t>StructureMap</a:t>
            </a:r>
          </a:p>
          <a:p>
            <a:pPr marL="200526" lvl="0" indent="-200526">
              <a:buSzPct val="100000"/>
              <a:buChar char="•"/>
              <a:defRPr>
                <a:uFillTx/>
              </a:defRPr>
            </a:pPr>
            <a:r>
              <a:rPr sz="2000">
                <a:latin typeface="Avenir Book"/>
                <a:ea typeface="Avenir Book"/>
                <a:cs typeface="Avenir Book"/>
                <a:sym typeface="Avenir Book"/>
              </a:rPr>
              <a:t>Unity</a:t>
            </a:r>
          </a:p>
          <a:p>
            <a:pPr marL="200526" lvl="0" indent="-200526">
              <a:buSzPct val="100000"/>
              <a:buChar char="•"/>
              <a:defRPr>
                <a:uFillTx/>
              </a:defRPr>
            </a:pPr>
            <a:r>
              <a:rPr sz="2000">
                <a:latin typeface="Avenir Book"/>
                <a:ea typeface="Avenir Book"/>
                <a:cs typeface="Avenir Book"/>
                <a:sym typeface="Avenir Book"/>
              </a:rPr>
              <a:t>Autofac</a:t>
            </a:r>
          </a:p>
          <a:p>
            <a:pPr marL="200526" lvl="0" indent="-200526">
              <a:buSzPct val="100000"/>
              <a:buChar char="•"/>
              <a:defRPr>
                <a:uFillTx/>
              </a:defRPr>
            </a:pPr>
            <a:r>
              <a:rPr sz="2000">
                <a:latin typeface="Avenir Book"/>
                <a:ea typeface="Avenir Book"/>
                <a:cs typeface="Avenir Book"/>
                <a:sym typeface="Avenir Book"/>
              </a:rPr>
              <a:t>Spring.NET</a:t>
            </a:r>
          </a:p>
          <a:p>
            <a:pPr marL="200526" lvl="0" indent="-200526">
              <a:buSzPct val="100000"/>
              <a:buChar char="•"/>
              <a:defRPr>
                <a:uFillTx/>
              </a:defRPr>
            </a:pPr>
            <a:r>
              <a:rPr sz="2000">
                <a:latin typeface="Avenir Book"/>
                <a:ea typeface="Avenir Book"/>
                <a:cs typeface="Avenir Book"/>
                <a:sym typeface="Avenir Book"/>
              </a:rPr>
              <a:t>Custom via implementing interfaces</a:t>
            </a: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sp>
        <p:nvSpPr>
          <p:cNvPr id="197" name="Shape 197"/>
          <p:cNvSpPr/>
          <p:nvPr/>
        </p:nvSpPr>
        <p:spPr>
          <a:xfrm>
            <a:off x="1995732" y="1489496"/>
            <a:ext cx="1731254"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Serialization</a:t>
            </a:r>
          </a:p>
        </p:txBody>
      </p:sp>
      <p:sp>
        <p:nvSpPr>
          <p:cNvPr id="198" name="Shape 198"/>
          <p:cNvSpPr/>
          <p:nvPr/>
        </p:nvSpPr>
        <p:spPr>
          <a:xfrm>
            <a:off x="1422400" y="2209800"/>
            <a:ext cx="1184269" cy="180594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200526" lvl="0" indent="-200526">
              <a:buSzPct val="100000"/>
              <a:buChar char="•"/>
              <a:defRPr>
                <a:uFillTx/>
              </a:defRPr>
            </a:pPr>
            <a:r>
              <a:rPr sz="2000">
                <a:latin typeface="Avenir Book"/>
                <a:ea typeface="Avenir Book"/>
                <a:cs typeface="Avenir Book"/>
                <a:sym typeface="Avenir Book"/>
              </a:rPr>
              <a:t>Xml</a:t>
            </a:r>
          </a:p>
          <a:p>
            <a:pPr marL="200526" lvl="0" indent="-200526">
              <a:buSzPct val="100000"/>
              <a:buChar char="•"/>
              <a:defRPr>
                <a:uFillTx/>
              </a:defRPr>
            </a:pPr>
            <a:r>
              <a:rPr sz="2000">
                <a:latin typeface="Avenir Book"/>
                <a:ea typeface="Avenir Book"/>
                <a:cs typeface="Avenir Book"/>
                <a:sym typeface="Avenir Book"/>
              </a:rPr>
              <a:t>Json</a:t>
            </a:r>
          </a:p>
          <a:p>
            <a:pPr marL="200526" lvl="0" indent="-200526">
              <a:buSzPct val="100000"/>
              <a:buChar char="•"/>
              <a:defRPr>
                <a:uFillTx/>
              </a:defRPr>
            </a:pPr>
            <a:r>
              <a:rPr sz="2000">
                <a:latin typeface="Avenir Book"/>
                <a:ea typeface="Avenir Book"/>
                <a:cs typeface="Avenir Book"/>
                <a:sym typeface="Avenir Book"/>
              </a:rPr>
              <a:t>Bson</a:t>
            </a:r>
          </a:p>
          <a:p>
            <a:pPr marL="200526" lvl="0" indent="-200526">
              <a:buSzPct val="100000"/>
              <a:buChar char="•"/>
              <a:defRPr>
                <a:uFillTx/>
              </a:defRPr>
            </a:pPr>
            <a:r>
              <a:rPr sz="2000">
                <a:latin typeface="Avenir Book"/>
                <a:ea typeface="Avenir Book"/>
                <a:cs typeface="Avenir Book"/>
                <a:sym typeface="Avenir Book"/>
              </a:rPr>
              <a:t>Binary</a:t>
            </a:r>
          </a:p>
          <a:p>
            <a:pPr marL="200526" lvl="0" indent="-200526">
              <a:buSzPct val="100000"/>
              <a:buChar char="•"/>
              <a:defRPr>
                <a:uFillTx/>
              </a:defRPr>
            </a:pPr>
            <a:r>
              <a:rPr sz="2000">
                <a:latin typeface="Avenir Book"/>
                <a:ea typeface="Avenir Book"/>
                <a:cs typeface="Avenir Book"/>
                <a:sym typeface="Avenir Book"/>
              </a:rPr>
              <a:t>Custom</a:t>
            </a:r>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sp>
        <p:nvSpPr>
          <p:cNvPr id="201" name="Shape 201"/>
          <p:cNvSpPr/>
          <p:nvPr/>
        </p:nvSpPr>
        <p:spPr>
          <a:xfrm>
            <a:off x="1995732" y="1489496"/>
            <a:ext cx="3062670"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Performance Counters</a:t>
            </a:r>
          </a:p>
        </p:txBody>
      </p:sp>
      <p:sp>
        <p:nvSpPr>
          <p:cNvPr id="202" name="Shape 202"/>
          <p:cNvSpPr/>
          <p:nvPr/>
        </p:nvSpPr>
        <p:spPr>
          <a:xfrm>
            <a:off x="698500" y="2264073"/>
            <a:ext cx="8377384" cy="3304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lvl="0">
              <a:defRPr>
                <a:uFillTx/>
              </a:defRPr>
            </a:pPr>
            <a:r>
              <a:rPr sz="1900">
                <a:latin typeface="+mj-lt"/>
                <a:ea typeface="+mj-ea"/>
                <a:cs typeface="+mj-cs"/>
                <a:sym typeface="Helvetica"/>
              </a:rPr>
              <a:t>• </a:t>
            </a:r>
            <a:r>
              <a:rPr sz="1900" b="1">
                <a:latin typeface="+mj-lt"/>
                <a:ea typeface="+mj-ea"/>
                <a:cs typeface="+mj-cs"/>
                <a:sym typeface="Helvetica"/>
              </a:rPr>
              <a:t>Critical Time</a:t>
            </a:r>
            <a:r>
              <a:rPr sz="1900">
                <a:latin typeface="+mj-lt"/>
                <a:ea typeface="+mj-ea"/>
                <a:cs typeface="+mj-cs"/>
                <a:sym typeface="Helvetica"/>
              </a:rPr>
              <a:t> – Monitors the time elapsed between the time a message is</a:t>
            </a:r>
          </a:p>
          <a:p>
            <a:pPr lvl="0">
              <a:defRPr>
                <a:uFillTx/>
              </a:defRPr>
            </a:pPr>
            <a:r>
              <a:rPr sz="1900">
                <a:latin typeface="+mj-lt"/>
                <a:ea typeface="+mj-ea"/>
                <a:cs typeface="+mj-cs"/>
                <a:sym typeface="Helvetica"/>
              </a:rPr>
              <a:t>sent and the time it is successfully processed</a:t>
            </a:r>
          </a:p>
          <a:p>
            <a:pPr lvl="0">
              <a:defRPr>
                <a:uFillTx/>
              </a:defRPr>
            </a:pPr>
            <a:r>
              <a:rPr sz="1900">
                <a:latin typeface="+mj-lt"/>
                <a:ea typeface="+mj-ea"/>
                <a:cs typeface="+mj-cs"/>
                <a:sym typeface="Helvetica"/>
              </a:rPr>
              <a:t>• </a:t>
            </a:r>
            <a:r>
              <a:rPr sz="1900" b="1">
                <a:latin typeface="+mj-lt"/>
                <a:ea typeface="+mj-ea"/>
                <a:cs typeface="+mj-cs"/>
                <a:sym typeface="Helvetica"/>
              </a:rPr>
              <a:t>Time to SLA Breach</a:t>
            </a:r>
            <a:r>
              <a:rPr sz="1900">
                <a:latin typeface="+mj-lt"/>
                <a:ea typeface="+mj-ea"/>
                <a:cs typeface="+mj-cs"/>
                <a:sym typeface="Helvetica"/>
              </a:rPr>
              <a:t> – Utilizes configured SLA requirements in order to</a:t>
            </a:r>
          </a:p>
          <a:p>
            <a:pPr lvl="0">
              <a:defRPr>
                <a:uFillTx/>
              </a:defRPr>
            </a:pPr>
            <a:r>
              <a:rPr sz="1900">
                <a:latin typeface="+mj-lt"/>
                <a:ea typeface="+mj-ea"/>
                <a:cs typeface="+mj-cs"/>
                <a:sym typeface="Helvetica"/>
              </a:rPr>
              <a:t>monitor the time remaining until an SLA breach for messages currently</a:t>
            </a:r>
          </a:p>
          <a:p>
            <a:pPr lvl="0">
              <a:defRPr>
                <a:uFillTx/>
              </a:defRPr>
            </a:pPr>
            <a:r>
              <a:rPr sz="1900">
                <a:latin typeface="+mj-lt"/>
                <a:ea typeface="+mj-ea"/>
                <a:cs typeface="+mj-cs"/>
                <a:sym typeface="Helvetica"/>
              </a:rPr>
              <a:t>being processed</a:t>
            </a:r>
          </a:p>
          <a:p>
            <a:pPr lvl="0">
              <a:defRPr>
                <a:uFillTx/>
              </a:defRPr>
            </a:pPr>
            <a:r>
              <a:rPr sz="1900">
                <a:latin typeface="+mj-lt"/>
                <a:ea typeface="+mj-ea"/>
                <a:cs typeface="+mj-cs"/>
                <a:sym typeface="Helvetica"/>
              </a:rPr>
              <a:t>• </a:t>
            </a:r>
            <a:r>
              <a:rPr sz="1900" b="1">
                <a:latin typeface="+mj-lt"/>
                <a:ea typeface="+mj-ea"/>
                <a:cs typeface="+mj-cs"/>
                <a:sym typeface="Helvetica"/>
              </a:rPr>
              <a:t>Number of Message Failures/Sec</a:t>
            </a:r>
            <a:r>
              <a:rPr sz="1900">
                <a:latin typeface="+mj-lt"/>
                <a:ea typeface="+mj-ea"/>
                <a:cs typeface="+mj-cs"/>
                <a:sym typeface="Helvetica"/>
              </a:rPr>
              <a:t> – The number of message failures per</a:t>
            </a:r>
          </a:p>
          <a:p>
            <a:pPr lvl="0">
              <a:defRPr>
                <a:uFillTx/>
              </a:defRPr>
            </a:pPr>
            <a:r>
              <a:rPr sz="1900">
                <a:latin typeface="+mj-lt"/>
                <a:ea typeface="+mj-ea"/>
                <a:cs typeface="+mj-cs"/>
                <a:sym typeface="Helvetica"/>
              </a:rPr>
              <a:t>second</a:t>
            </a:r>
          </a:p>
          <a:p>
            <a:pPr lvl="0">
              <a:defRPr>
                <a:uFillTx/>
              </a:defRPr>
            </a:pPr>
            <a:r>
              <a:rPr sz="1900">
                <a:latin typeface="+mj-lt"/>
                <a:ea typeface="+mj-ea"/>
                <a:cs typeface="+mj-cs"/>
                <a:sym typeface="Helvetica"/>
              </a:rPr>
              <a:t>• </a:t>
            </a:r>
            <a:r>
              <a:rPr sz="1900" b="1">
                <a:latin typeface="+mj-lt"/>
                <a:ea typeface="+mj-ea"/>
                <a:cs typeface="+mj-cs"/>
                <a:sym typeface="Helvetica"/>
              </a:rPr>
              <a:t>Number of Messages Pulled from the Input Queue/Sec</a:t>
            </a:r>
            <a:r>
              <a:rPr sz="1900">
                <a:latin typeface="+mj-lt"/>
                <a:ea typeface="+mj-ea"/>
                <a:cs typeface="+mj-cs"/>
                <a:sym typeface="Helvetica"/>
              </a:rPr>
              <a:t> – The number of</a:t>
            </a:r>
          </a:p>
          <a:p>
            <a:pPr lvl="0">
              <a:defRPr>
                <a:uFillTx/>
              </a:defRPr>
            </a:pPr>
            <a:r>
              <a:rPr sz="1900">
                <a:latin typeface="+mj-lt"/>
                <a:ea typeface="+mj-ea"/>
                <a:cs typeface="+mj-cs"/>
                <a:sym typeface="Helvetica"/>
              </a:rPr>
              <a:t>messages pulled from the input queue per second</a:t>
            </a:r>
          </a:p>
          <a:p>
            <a:pPr lvl="0">
              <a:defRPr>
                <a:uFillTx/>
              </a:defRPr>
            </a:pPr>
            <a:r>
              <a:rPr sz="1900">
                <a:latin typeface="+mj-lt"/>
                <a:ea typeface="+mj-ea"/>
                <a:cs typeface="+mj-cs"/>
                <a:sym typeface="Helvetica"/>
              </a:rPr>
              <a:t>• </a:t>
            </a:r>
            <a:r>
              <a:rPr sz="1900" b="1">
                <a:latin typeface="+mj-lt"/>
                <a:ea typeface="+mj-ea"/>
                <a:cs typeface="+mj-cs"/>
                <a:sym typeface="Helvetica"/>
              </a:rPr>
              <a:t>Number of Messages Successfully Processed/Sec</a:t>
            </a:r>
            <a:r>
              <a:rPr sz="1900">
                <a:latin typeface="+mj-lt"/>
                <a:ea typeface="+mj-ea"/>
                <a:cs typeface="+mj-cs"/>
                <a:sym typeface="Helvetica"/>
              </a:rPr>
              <a:t> – The number of</a:t>
            </a:r>
          </a:p>
          <a:p>
            <a:pPr lvl="0">
              <a:defRPr>
                <a:uFillTx/>
              </a:defRPr>
            </a:pPr>
            <a:r>
              <a:rPr sz="1900">
                <a:latin typeface="+mj-lt"/>
                <a:ea typeface="+mj-ea"/>
                <a:cs typeface="+mj-cs"/>
                <a:sym typeface="Helvetica"/>
              </a:rPr>
              <a:t>messages successfully processed by a message handler per second</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nvSpPr>
        <p:spPr>
          <a:xfrm>
            <a:off x="1260918" y="1738630"/>
            <a:ext cx="5548591" cy="5234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uFillTx/>
              </a:defRPr>
            </a:pPr>
            <a:endParaRPr sz="2000">
              <a:uFill>
                <a:solidFill/>
              </a:uFill>
              <a:latin typeface="Avenir Book"/>
              <a:ea typeface="Avenir Book"/>
              <a:cs typeface="Avenir Book"/>
              <a:sym typeface="Avenir Book"/>
            </a:endParaRPr>
          </a:p>
          <a:p>
            <a:pPr marL="381000" lvl="0" indent="-381000">
              <a:buSzPct val="100000"/>
              <a:buFont typeface="Arial"/>
              <a:buChar char="•"/>
              <a:defRPr>
                <a:uFillTx/>
              </a:defRPr>
            </a:pPr>
            <a:r>
              <a:rPr sz="2000">
                <a:uFill>
                  <a:solidFill/>
                </a:uFill>
                <a:latin typeface="Avenir Book"/>
                <a:ea typeface="Avenir Book"/>
                <a:cs typeface="Avenir Book"/>
                <a:sym typeface="Avenir Book"/>
              </a:rPr>
              <a:t>Second Level Retries</a:t>
            </a:r>
          </a:p>
          <a:p>
            <a:pPr marL="381000" lvl="0" indent="-381000">
              <a:buSzPct val="100000"/>
              <a:buFont typeface="Arial"/>
              <a:buChar char="•"/>
              <a:defRPr>
                <a:uFillTx/>
              </a:defRPr>
            </a:pPr>
            <a:r>
              <a:rPr sz="2000">
                <a:uFill>
                  <a:solidFill/>
                </a:uFill>
                <a:latin typeface="Avenir Book"/>
                <a:ea typeface="Avenir Book"/>
                <a:cs typeface="Avenir Book"/>
                <a:sym typeface="Avenir Book"/>
              </a:rPr>
              <a:t>Throttling</a:t>
            </a:r>
          </a:p>
          <a:p>
            <a:pPr marL="381000" lvl="0" indent="-381000">
              <a:buSzPct val="100000"/>
              <a:buFont typeface="Arial"/>
              <a:buChar char="•"/>
              <a:defRPr>
                <a:uFillTx/>
              </a:defRPr>
            </a:pPr>
            <a:r>
              <a:rPr sz="2000">
                <a:uFill>
                  <a:solidFill/>
                </a:uFill>
                <a:latin typeface="Avenir Book"/>
                <a:ea typeface="Avenir Book"/>
                <a:cs typeface="Avenir Book"/>
                <a:sym typeface="Avenir Book"/>
              </a:rPr>
              <a:t>CEP (Complex Event Processing)</a:t>
            </a:r>
          </a:p>
          <a:p>
            <a:pPr marL="381000" lvl="0" indent="-381000">
              <a:buSzPct val="100000"/>
              <a:buFont typeface="Arial"/>
              <a:buChar char="•"/>
              <a:defRPr>
                <a:uFillTx/>
              </a:defRPr>
            </a:pPr>
            <a:r>
              <a:rPr sz="2000">
                <a:uFill>
                  <a:solidFill/>
                </a:uFill>
                <a:latin typeface="Avenir Book"/>
                <a:ea typeface="Avenir Book"/>
                <a:cs typeface="Avenir Book"/>
                <a:sym typeface="Avenir Book"/>
              </a:rPr>
              <a:t>Attachments (Large Messages)</a:t>
            </a:r>
          </a:p>
          <a:p>
            <a:pPr marL="381000" lvl="0" indent="-381000">
              <a:buSzPct val="100000"/>
              <a:buFont typeface="Arial"/>
              <a:buChar char="•"/>
              <a:defRPr>
                <a:uFillTx/>
              </a:defRPr>
            </a:pPr>
            <a:r>
              <a:rPr sz="2000">
                <a:uFill>
                  <a:solidFill/>
                </a:uFill>
                <a:latin typeface="Avenir Book"/>
                <a:ea typeface="Avenir Book"/>
                <a:cs typeface="Avenir Book"/>
                <a:sym typeface="Avenir Book"/>
              </a:rPr>
              <a:t>Delivery Policies (OAOO, ALO, BE)</a:t>
            </a:r>
          </a:p>
          <a:p>
            <a:pPr marL="381000" lvl="0" indent="-381000">
              <a:buSzPct val="100000"/>
              <a:buFont typeface="Arial"/>
              <a:buChar char="•"/>
              <a:defRPr>
                <a:uFillTx/>
              </a:defRPr>
            </a:pPr>
            <a:r>
              <a:rPr sz="2000">
                <a:uFill>
                  <a:solidFill/>
                </a:uFill>
                <a:latin typeface="Avenir Book"/>
                <a:ea typeface="Avenir Book"/>
                <a:cs typeface="Avenir Book"/>
                <a:sym typeface="Avenir Book"/>
              </a:rPr>
              <a:t>Monitoring</a:t>
            </a:r>
          </a:p>
          <a:p>
            <a:pPr marL="381000" lvl="0" indent="-381000">
              <a:buSzPct val="100000"/>
              <a:buFont typeface="Arial"/>
              <a:buChar char="•"/>
              <a:defRPr>
                <a:uFillTx/>
              </a:defRPr>
            </a:pPr>
            <a:r>
              <a:rPr sz="2000">
                <a:uFill>
                  <a:solidFill/>
                </a:uFill>
                <a:latin typeface="Avenir Book"/>
                <a:ea typeface="Avenir Book"/>
                <a:cs typeface="Avenir Book"/>
                <a:sym typeface="Avenir Book"/>
              </a:rPr>
              <a:t>Deferred Messaging</a:t>
            </a:r>
          </a:p>
          <a:p>
            <a:pPr marL="381000" lvl="0" indent="-381000">
              <a:buSzPct val="100000"/>
              <a:buFont typeface="Arial"/>
              <a:buChar char="•"/>
              <a:defRPr>
                <a:uFillTx/>
              </a:defRPr>
            </a:pPr>
            <a:r>
              <a:rPr sz="2000">
                <a:uFill>
                  <a:solidFill/>
                </a:uFill>
                <a:latin typeface="Avenir Book"/>
                <a:ea typeface="Avenir Book"/>
                <a:cs typeface="Avenir Book"/>
                <a:sym typeface="Avenir Book"/>
              </a:rPr>
              <a:t>Encryption</a:t>
            </a:r>
          </a:p>
          <a:p>
            <a:pPr marL="381000" lvl="0" indent="-381000">
              <a:buSzPct val="100000"/>
              <a:buFont typeface="Arial"/>
              <a:buChar char="•"/>
              <a:defRPr>
                <a:uFillTx/>
              </a:defRPr>
            </a:pPr>
            <a:r>
              <a:rPr sz="2000">
                <a:uFill>
                  <a:solidFill/>
                </a:uFill>
                <a:latin typeface="Avenir Book"/>
                <a:ea typeface="Avenir Book"/>
                <a:cs typeface="Avenir Book"/>
                <a:sym typeface="Avenir Book"/>
              </a:rPr>
              <a:t>Message Mutation</a:t>
            </a:r>
          </a:p>
          <a:p>
            <a:pPr marL="381000" lvl="0" indent="-381000">
              <a:buSzPct val="100000"/>
              <a:buFont typeface="Arial"/>
              <a:buChar char="•"/>
              <a:defRPr>
                <a:uFillTx/>
              </a:defRPr>
            </a:pPr>
            <a:r>
              <a:rPr sz="2000">
                <a:uFill>
                  <a:solidFill/>
                </a:uFill>
                <a:latin typeface="Avenir Book"/>
                <a:ea typeface="Avenir Book"/>
                <a:cs typeface="Avenir Book"/>
                <a:sym typeface="Avenir Book"/>
              </a:rPr>
              <a:t>Polymorphic Dispatch</a:t>
            </a:r>
          </a:p>
          <a:p>
            <a:pPr marL="381000" lvl="0" indent="-381000">
              <a:buSzPct val="100000"/>
              <a:buFont typeface="Arial"/>
              <a:buChar char="•"/>
              <a:defRPr>
                <a:uFillTx/>
              </a:defRPr>
            </a:pPr>
            <a:r>
              <a:rPr sz="2000">
                <a:uFill>
                  <a:solidFill/>
                </a:uFill>
                <a:latin typeface="Avenir Book"/>
                <a:ea typeface="Avenir Book"/>
                <a:cs typeface="Avenir Book"/>
                <a:sym typeface="Avenir Book"/>
              </a:rPr>
              <a:t>Message Expiration</a:t>
            </a:r>
          </a:p>
          <a:p>
            <a:pPr marL="381000" lvl="0" indent="-381000">
              <a:buSzPct val="100000"/>
              <a:buFont typeface="Arial"/>
              <a:buChar char="•"/>
              <a:defRPr>
                <a:uFillTx/>
              </a:defRPr>
            </a:pPr>
            <a:r>
              <a:rPr sz="2000">
                <a:uFill>
                  <a:solidFill/>
                </a:uFill>
                <a:latin typeface="Avenir Book"/>
                <a:ea typeface="Avenir Book"/>
                <a:cs typeface="Avenir Book"/>
                <a:sym typeface="Avenir Book"/>
              </a:rPr>
              <a:t>more… </a:t>
            </a: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p:txBody>
      </p:sp>
      <p:sp>
        <p:nvSpPr>
          <p:cNvPr id="205" name="Shape 205"/>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NServiceBus</a:t>
            </a:r>
          </a:p>
        </p:txBody>
      </p:sp>
      <p:sp>
        <p:nvSpPr>
          <p:cNvPr id="206" name="Shape 206"/>
          <p:cNvSpPr/>
          <p:nvPr/>
        </p:nvSpPr>
        <p:spPr>
          <a:xfrm>
            <a:off x="1995732" y="1489496"/>
            <a:ext cx="3786024"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Advanced Topics: Days 2 - 4</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1260918" y="1738630"/>
            <a:ext cx="5548591" cy="3863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uFillTx/>
              </a:defRPr>
            </a:pPr>
            <a:endParaRPr sz="2000">
              <a:uFill>
                <a:solidFill/>
              </a:uFill>
              <a:latin typeface="Avenir Book"/>
              <a:ea typeface="Avenir Book"/>
              <a:cs typeface="Avenir Book"/>
              <a:sym typeface="Avenir Book"/>
            </a:endParaRPr>
          </a:p>
          <a:p>
            <a:pPr marL="381000" lvl="0" indent="-381000">
              <a:buSzPct val="100000"/>
              <a:buFont typeface="Arial"/>
              <a:buChar char="•"/>
              <a:defRPr>
                <a:uFillTx/>
              </a:defRPr>
            </a:pPr>
            <a:r>
              <a:rPr sz="2000">
                <a:uFill>
                  <a:solidFill/>
                </a:uFill>
                <a:latin typeface="Avenir Book"/>
                <a:ea typeface="Avenir Book"/>
                <a:cs typeface="Avenir Book"/>
                <a:sym typeface="Avenir Book"/>
              </a:rPr>
              <a:t>Reduces complexity</a:t>
            </a:r>
          </a:p>
          <a:p>
            <a:pPr marL="381000" lvl="0" indent="-381000">
              <a:buSzPct val="100000"/>
              <a:buFont typeface="Arial"/>
              <a:buChar char="•"/>
              <a:defRPr>
                <a:uFillTx/>
              </a:defRPr>
            </a:pPr>
            <a:r>
              <a:rPr sz="2000">
                <a:uFill>
                  <a:solidFill/>
                </a:uFill>
                <a:latin typeface="Avenir Book"/>
                <a:ea typeface="Avenir Book"/>
                <a:cs typeface="Avenir Book"/>
                <a:sym typeface="Avenir Book"/>
              </a:rPr>
              <a:t>Task Based UI</a:t>
            </a:r>
          </a:p>
          <a:p>
            <a:pPr marL="381000" lvl="0" indent="-381000">
              <a:buSzPct val="100000"/>
              <a:buFont typeface="Arial"/>
              <a:buChar char="•"/>
              <a:defRPr>
                <a:uFillTx/>
              </a:defRPr>
            </a:pPr>
            <a:r>
              <a:rPr sz="2000">
                <a:uFill>
                  <a:solidFill/>
                </a:uFill>
                <a:latin typeface="Avenir Book"/>
                <a:ea typeface="Avenir Book"/>
                <a:cs typeface="Avenir Book"/>
                <a:sym typeface="Avenir Book"/>
              </a:rPr>
              <a:t>Event Sourcing</a:t>
            </a:r>
          </a:p>
          <a:p>
            <a:pPr marL="838200" lvl="1" indent="-381000">
              <a:buSzPct val="100000"/>
              <a:buFont typeface="Arial"/>
              <a:buChar char="•"/>
              <a:defRPr>
                <a:uFillTx/>
              </a:defRPr>
            </a:pPr>
            <a:r>
              <a:rPr sz="2000">
                <a:uFill>
                  <a:solidFill/>
                </a:uFill>
                <a:latin typeface="Avenir Book"/>
                <a:ea typeface="Avenir Book"/>
                <a:cs typeface="Avenir Book"/>
                <a:sym typeface="Avenir Book"/>
              </a:rPr>
              <a:t>Ability to store and replay events</a:t>
            </a:r>
          </a:p>
          <a:p>
            <a:pPr marL="381000" lvl="0" indent="-381000">
              <a:buSzPct val="100000"/>
              <a:buFont typeface="Arial"/>
              <a:buChar char="•"/>
              <a:defRPr>
                <a:uFillTx/>
              </a:defRPr>
            </a:pPr>
            <a:r>
              <a:rPr sz="2000">
                <a:uFill>
                  <a:solidFill/>
                </a:uFill>
                <a:latin typeface="Avenir Book"/>
                <a:ea typeface="Avenir Book"/>
                <a:cs typeface="Avenir Book"/>
                <a:sym typeface="Avenir Book"/>
              </a:rPr>
              <a:t>Eventual Consistency</a:t>
            </a:r>
          </a:p>
          <a:p>
            <a:pPr marL="838200" lvl="1" indent="-381000">
              <a:buSzPct val="100000"/>
              <a:buFont typeface="Arial"/>
              <a:buChar char="•"/>
              <a:defRPr>
                <a:uFillTx/>
              </a:defRPr>
            </a:pPr>
            <a:r>
              <a:rPr sz="2000">
                <a:uFill>
                  <a:solidFill/>
                </a:uFill>
                <a:latin typeface="Avenir Book"/>
                <a:ea typeface="Avenir Book"/>
                <a:cs typeface="Avenir Book"/>
                <a:sym typeface="Avenir Book"/>
              </a:rPr>
              <a:t>Sacrifice short term consistency for availability and fault tolerance</a:t>
            </a:r>
          </a:p>
          <a:p>
            <a:pPr marL="381000" lvl="0" indent="-381000">
              <a:buSzPct val="100000"/>
              <a:buFont typeface="Arial"/>
              <a:buChar char="•"/>
              <a:defRPr>
                <a:uFillTx/>
              </a:defRPr>
            </a:pPr>
            <a:r>
              <a:rPr sz="2000">
                <a:uFill>
                  <a:solidFill/>
                </a:uFill>
                <a:latin typeface="Avenir Book"/>
                <a:ea typeface="Avenir Book"/>
                <a:cs typeface="Avenir Book"/>
                <a:sym typeface="Avenir Book"/>
              </a:rPr>
              <a:t>Encapsulates domain completely</a:t>
            </a: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p:txBody>
      </p:sp>
      <p:sp>
        <p:nvSpPr>
          <p:cNvPr id="209" name="Shape 209"/>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CQRS</a:t>
            </a:r>
          </a:p>
        </p:txBody>
      </p:sp>
      <p:sp>
        <p:nvSpPr>
          <p:cNvPr id="210" name="Shape 210"/>
          <p:cNvSpPr/>
          <p:nvPr/>
        </p:nvSpPr>
        <p:spPr>
          <a:xfrm>
            <a:off x="1995732" y="1489496"/>
            <a:ext cx="5907644"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Command Query Responsibility Segregation</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CQRS</a:t>
            </a:r>
          </a:p>
        </p:txBody>
      </p:sp>
      <p:sp>
        <p:nvSpPr>
          <p:cNvPr id="213" name="Shape 213"/>
          <p:cNvSpPr/>
          <p:nvPr/>
        </p:nvSpPr>
        <p:spPr>
          <a:xfrm>
            <a:off x="1995732" y="1489496"/>
            <a:ext cx="5907644"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Command Query Responsibility Segregation</a:t>
            </a:r>
          </a:p>
        </p:txBody>
      </p:sp>
      <p:pic>
        <p:nvPicPr>
          <p:cNvPr id="214" name="pasted-image.tif"/>
          <p:cNvPicPr/>
          <p:nvPr/>
        </p:nvPicPr>
        <p:blipFill>
          <a:blip r:embed="rId2">
            <a:extLst/>
          </a:blip>
          <a:stretch>
            <a:fillRect/>
          </a:stretch>
        </p:blipFill>
        <p:spPr>
          <a:xfrm>
            <a:off x="1791827" y="2203005"/>
            <a:ext cx="5560346" cy="4050237"/>
          </a:xfrm>
          <a:prstGeom prst="rect">
            <a:avLst/>
          </a:prstGeom>
          <a:ln w="12700">
            <a:miter lim="400000"/>
          </a:ln>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CQRS</a:t>
            </a:r>
          </a:p>
        </p:txBody>
      </p:sp>
      <p:sp>
        <p:nvSpPr>
          <p:cNvPr id="217" name="Shape 217"/>
          <p:cNvSpPr/>
          <p:nvPr/>
        </p:nvSpPr>
        <p:spPr>
          <a:xfrm>
            <a:off x="1995732" y="1489496"/>
            <a:ext cx="5907644"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Command Query Responsibility Segregation</a:t>
            </a:r>
          </a:p>
        </p:txBody>
      </p:sp>
      <p:pic>
        <p:nvPicPr>
          <p:cNvPr id="218" name="pasted-image.pdf"/>
          <p:cNvPicPr/>
          <p:nvPr/>
        </p:nvPicPr>
        <p:blipFill>
          <a:blip r:embed="rId2">
            <a:extLst/>
          </a:blip>
          <a:stretch>
            <a:fillRect/>
          </a:stretch>
        </p:blipFill>
        <p:spPr>
          <a:xfrm>
            <a:off x="1097994" y="1955573"/>
            <a:ext cx="6880082" cy="4381727"/>
          </a:xfrm>
          <a:prstGeom prst="rect">
            <a:avLst/>
          </a:prstGeom>
          <a:ln w="12700">
            <a:miter lim="400000"/>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CQRS</a:t>
            </a:r>
          </a:p>
        </p:txBody>
      </p:sp>
      <p:sp>
        <p:nvSpPr>
          <p:cNvPr id="221" name="Shape 221"/>
          <p:cNvSpPr/>
          <p:nvPr/>
        </p:nvSpPr>
        <p:spPr>
          <a:xfrm>
            <a:off x="1995732" y="1489496"/>
            <a:ext cx="1544251" cy="485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References</a:t>
            </a:r>
          </a:p>
        </p:txBody>
      </p:sp>
      <p:sp>
        <p:nvSpPr>
          <p:cNvPr id="222" name="Shape 222"/>
          <p:cNvSpPr/>
          <p:nvPr/>
        </p:nvSpPr>
        <p:spPr>
          <a:xfrm>
            <a:off x="1260918" y="1738630"/>
            <a:ext cx="5548591" cy="2644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uFillTx/>
              </a:defRPr>
            </a:pP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r>
              <a:rPr u="sng">
                <a:solidFill>
                  <a:srgbClr val="0000FF"/>
                </a:solidFill>
                <a:uFill>
                  <a:solidFill>
                    <a:srgbClr val="0000FF"/>
                  </a:solidFill>
                </a:uFill>
                <a:hlinkClick r:id="rId2"/>
              </a:rPr>
              <a:t>http://www.ncqrs.org</a:t>
            </a: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r>
              <a:rPr u="sng">
                <a:solidFill>
                  <a:srgbClr val="0000FF"/>
                </a:solidFill>
                <a:uFill>
                  <a:solidFill>
                    <a:srgbClr val="0000FF"/>
                  </a:solidFill>
                </a:uFill>
                <a:hlinkClick r:id="rId3"/>
              </a:rPr>
              <a:t>https://github.com/ncqrs</a:t>
            </a: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r>
              <a:rPr u="sng">
                <a:solidFill>
                  <a:srgbClr val="0000FF"/>
                </a:solidFill>
                <a:uFill>
                  <a:solidFill>
                    <a:srgbClr val="0000FF"/>
                  </a:solidFill>
                </a:uFill>
                <a:hlinkClick r:id="rId4"/>
              </a:rPr>
              <a:t>http://codebetter.com/gregyoung/</a:t>
            </a: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a:p>
            <a:pPr marL="342900" lvl="0" indent="-342900">
              <a:buSzPct val="100000"/>
              <a:buFont typeface="Arial"/>
              <a:buChar char="•"/>
              <a:defRPr>
                <a:uFillTx/>
              </a:defRPr>
            </a:pPr>
            <a:endParaRPr sz="2000">
              <a:uFill>
                <a:solidFill/>
              </a:uFill>
              <a:latin typeface="Avenir Book"/>
              <a:ea typeface="Avenir Book"/>
              <a:cs typeface="Avenir Book"/>
              <a:sym typeface="Avenir Book"/>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p:nvPr/>
        </p:nvSpPr>
        <p:spPr>
          <a:xfrm>
            <a:off x="1481639" y="900545"/>
            <a:ext cx="6323087" cy="574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200" b="1">
                <a:latin typeface="Gill Sans"/>
                <a:ea typeface="Gill Sans"/>
                <a:cs typeface="Gill Sans"/>
                <a:sym typeface="Gill Sans"/>
              </a:defRPr>
            </a:lvl1pPr>
          </a:lstStyle>
          <a:p>
            <a:pPr lvl="0">
              <a:defRPr sz="1800" b="0">
                <a:uFillTx/>
              </a:defRPr>
            </a:pPr>
            <a:r>
              <a:rPr sz="3200" b="1">
                <a:uFill>
                  <a:solidFill/>
                </a:uFill>
              </a:rPr>
              <a:t>Resources</a:t>
            </a:r>
          </a:p>
        </p:txBody>
      </p:sp>
      <p:sp>
        <p:nvSpPr>
          <p:cNvPr id="225" name="Shape 225"/>
          <p:cNvSpPr/>
          <p:nvPr/>
        </p:nvSpPr>
        <p:spPr>
          <a:xfrm>
            <a:off x="1852047" y="1508411"/>
            <a:ext cx="5778810" cy="904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800" i="1">
                <a:solidFill>
                  <a:srgbClr val="800000"/>
                </a:solidFill>
                <a:uFill>
                  <a:solidFill>
                    <a:srgbClr val="800000"/>
                  </a:solidFill>
                </a:uFill>
                <a:latin typeface="Gill Sans"/>
                <a:ea typeface="Gill Sans"/>
                <a:cs typeface="Gill Sans"/>
                <a:sym typeface="Gill Sans"/>
              </a:defRPr>
            </a:lvl1pPr>
          </a:lstStyle>
          <a:p>
            <a:pPr lvl="0">
              <a:defRPr sz="1800" i="0">
                <a:solidFill>
                  <a:srgbClr val="000000"/>
                </a:solidFill>
                <a:uFillTx/>
              </a:defRPr>
            </a:pPr>
            <a:r>
              <a:rPr sz="2800" i="1">
                <a:solidFill>
                  <a:srgbClr val="800000"/>
                </a:solidFill>
                <a:uFill>
                  <a:solidFill>
                    <a:srgbClr val="800000"/>
                  </a:solidFill>
                </a:uFill>
              </a:rPr>
              <a:t>Interesting Authors &amp; Noteworthy Sources</a:t>
            </a:r>
            <a:endParaRPr sz="2400">
              <a:uFill>
                <a:solidFill/>
              </a:uFill>
              <a:latin typeface="Avenir Book"/>
              <a:ea typeface="Avenir Book"/>
              <a:cs typeface="Avenir Book"/>
              <a:sym typeface="Avenir Book"/>
            </a:endParaRPr>
          </a:p>
        </p:txBody>
      </p:sp>
      <p:sp>
        <p:nvSpPr>
          <p:cNvPr id="226" name="Shape 226"/>
          <p:cNvSpPr/>
          <p:nvPr/>
        </p:nvSpPr>
        <p:spPr>
          <a:xfrm>
            <a:off x="693880" y="1713350"/>
            <a:ext cx="8716821" cy="4917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lvl="0">
              <a:defRPr>
                <a:uFillTx/>
              </a:defRPr>
            </a:pPr>
            <a:endParaRPr sz="1400">
              <a:uFill>
                <a:solidFill/>
              </a:uFill>
              <a:latin typeface="Avenir Book"/>
              <a:ea typeface="Avenir Book"/>
              <a:cs typeface="Avenir Book"/>
              <a:sym typeface="Avenir Book"/>
            </a:endParaRPr>
          </a:p>
          <a:p>
            <a:pPr marL="266700" lvl="0" indent="-266700">
              <a:buClr>
                <a:srgbClr val="800000"/>
              </a:buClr>
              <a:buSzPct val="100000"/>
              <a:buFont typeface="Arial"/>
              <a:buChar char="•"/>
              <a:defRPr>
                <a:uFillTx/>
              </a:defRPr>
            </a:pPr>
            <a:r>
              <a:rPr sz="1400">
                <a:solidFill>
                  <a:srgbClr val="800000"/>
                </a:solidFill>
                <a:uFill>
                  <a:solidFill>
                    <a:srgbClr val="800000"/>
                  </a:solidFill>
                </a:uFill>
                <a:latin typeface="Avenir Book"/>
                <a:ea typeface="Avenir Book"/>
                <a:cs typeface="Avenir Book"/>
                <a:sym typeface="Avenir Book"/>
              </a:rPr>
              <a:t>Udi Dahan </a:t>
            </a:r>
          </a:p>
          <a:p>
            <a:pPr marL="723900" lvl="1" indent="-266700">
              <a:buSzPct val="100000"/>
              <a:buFont typeface="Arial"/>
              <a:buChar char="•"/>
              <a:defRPr>
                <a:uFillTx/>
              </a:defRPr>
            </a:pPr>
            <a:r>
              <a:rPr sz="1400">
                <a:uFill>
                  <a:solidFill/>
                </a:uFill>
                <a:latin typeface="Avenir Book"/>
                <a:ea typeface="Avenir Book"/>
                <a:cs typeface="Avenir Book"/>
                <a:sym typeface="Avenir Book"/>
                <a:hlinkClick r:id="rId2"/>
              </a:rPr>
              <a:t>http://www.udidahan.com</a:t>
            </a:r>
            <a:endParaRPr sz="1400">
              <a:uFill>
                <a:solidFill/>
              </a:uFill>
              <a:latin typeface="Avenir Book"/>
              <a:ea typeface="Avenir Book"/>
              <a:cs typeface="Avenir Book"/>
              <a:sym typeface="Avenir Book"/>
            </a:endParaRPr>
          </a:p>
          <a:p>
            <a:pPr marL="723900" lvl="1" indent="-266700">
              <a:buSzPct val="100000"/>
              <a:buFont typeface="Arial"/>
              <a:buChar char="•"/>
              <a:defRPr>
                <a:uFillTx/>
              </a:defRPr>
            </a:pPr>
            <a:r>
              <a:rPr sz="1400">
                <a:uFill>
                  <a:solidFill/>
                </a:uFill>
                <a:latin typeface="Avenir Book"/>
                <a:ea typeface="Avenir Book"/>
                <a:cs typeface="Avenir Book"/>
                <a:sym typeface="Avenir Book"/>
              </a:rPr>
              <a:t>Author of NServiceBus  </a:t>
            </a:r>
          </a:p>
          <a:p>
            <a:pPr marL="266700" lvl="0" indent="-266700">
              <a:buClr>
                <a:srgbClr val="800000"/>
              </a:buClr>
              <a:buSzPct val="100000"/>
              <a:buFont typeface="Arial"/>
              <a:buChar char="•"/>
              <a:defRPr>
                <a:uFillTx/>
              </a:defRPr>
            </a:pPr>
            <a:r>
              <a:rPr sz="1400">
                <a:solidFill>
                  <a:srgbClr val="800000"/>
                </a:solidFill>
                <a:uFill>
                  <a:solidFill>
                    <a:srgbClr val="800000"/>
                  </a:solidFill>
                </a:uFill>
                <a:latin typeface="Avenir Book"/>
                <a:ea typeface="Avenir Book"/>
                <a:cs typeface="Avenir Book"/>
                <a:sym typeface="Avenir Book"/>
              </a:rPr>
              <a:t>Ayende (Oren Eini)</a:t>
            </a:r>
          </a:p>
          <a:p>
            <a:pPr marL="723900" lvl="1" indent="-266700">
              <a:buSzPct val="100000"/>
              <a:buFont typeface="Arial"/>
              <a:buChar char="•"/>
              <a:defRPr>
                <a:uFillTx/>
              </a:defRPr>
            </a:pPr>
            <a:r>
              <a:rPr sz="1400">
                <a:uFill>
                  <a:solidFill/>
                </a:uFill>
                <a:latin typeface="Avenir Book"/>
                <a:ea typeface="Avenir Book"/>
                <a:cs typeface="Avenir Book"/>
                <a:sym typeface="Avenir Book"/>
                <a:hlinkClick r:id="rId3"/>
              </a:rPr>
              <a:t>http://www.ayende.com</a:t>
            </a:r>
            <a:endParaRPr sz="1400">
              <a:uFill>
                <a:solidFill/>
              </a:uFill>
              <a:latin typeface="Avenir Book"/>
              <a:ea typeface="Avenir Book"/>
              <a:cs typeface="Avenir Book"/>
              <a:sym typeface="Avenir Book"/>
            </a:endParaRPr>
          </a:p>
          <a:p>
            <a:pPr marL="723900" lvl="1" indent="-266700">
              <a:buSzPct val="100000"/>
              <a:buFont typeface="Arial"/>
              <a:buChar char="•"/>
              <a:defRPr>
                <a:uFillTx/>
              </a:defRPr>
            </a:pPr>
            <a:r>
              <a:rPr sz="1400">
                <a:uFill>
                  <a:solidFill/>
                </a:uFill>
                <a:latin typeface="Avenir Book"/>
                <a:ea typeface="Avenir Book"/>
                <a:cs typeface="Avenir Book"/>
                <a:sym typeface="Avenir Book"/>
              </a:rPr>
              <a:t>Author of Nhibernate, NH Profiler, RhinoDSL</a:t>
            </a:r>
          </a:p>
          <a:p>
            <a:pPr marL="266700" lvl="0" indent="-266700">
              <a:buClr>
                <a:srgbClr val="800000"/>
              </a:buClr>
              <a:buSzPct val="100000"/>
              <a:buFont typeface="Arial"/>
              <a:buChar char="•"/>
              <a:defRPr>
                <a:uFillTx/>
              </a:defRPr>
            </a:pPr>
            <a:r>
              <a:rPr sz="1400">
                <a:solidFill>
                  <a:srgbClr val="800000"/>
                </a:solidFill>
                <a:uFill>
                  <a:solidFill>
                    <a:srgbClr val="800000"/>
                  </a:solidFill>
                </a:uFill>
                <a:latin typeface="Avenir Book"/>
                <a:ea typeface="Avenir Book"/>
                <a:cs typeface="Avenir Book"/>
                <a:sym typeface="Avenir Book"/>
              </a:rPr>
              <a:t>Jeremy D. Miller</a:t>
            </a:r>
          </a:p>
          <a:p>
            <a:pPr marL="723900" lvl="1" indent="-266700">
              <a:buSzPct val="100000"/>
              <a:buFont typeface="Arial"/>
              <a:buChar char="•"/>
              <a:defRPr>
                <a:uFillTx/>
              </a:defRPr>
            </a:pPr>
            <a:r>
              <a:rPr sz="1400">
                <a:uFill>
                  <a:solidFill/>
                </a:uFill>
                <a:latin typeface="Avenir Book"/>
                <a:ea typeface="Avenir Book"/>
                <a:cs typeface="Avenir Book"/>
                <a:sym typeface="Avenir Book"/>
                <a:hlinkClick r:id="rId4"/>
              </a:rPr>
              <a:t>http://jeremydmiller.com</a:t>
            </a:r>
            <a:endParaRPr sz="1400">
              <a:uFill>
                <a:solidFill/>
              </a:uFill>
              <a:latin typeface="Avenir Book"/>
              <a:ea typeface="Avenir Book"/>
              <a:cs typeface="Avenir Book"/>
              <a:sym typeface="Avenir Book"/>
            </a:endParaRPr>
          </a:p>
          <a:p>
            <a:pPr marL="723900" lvl="1" indent="-266700">
              <a:buSzPct val="100000"/>
              <a:buFont typeface="Arial"/>
              <a:buChar char="•"/>
              <a:defRPr>
                <a:uFillTx/>
              </a:defRPr>
            </a:pPr>
            <a:r>
              <a:rPr sz="1400">
                <a:uFill>
                  <a:solidFill/>
                </a:uFill>
                <a:latin typeface="Avenir Book"/>
                <a:ea typeface="Avenir Book"/>
                <a:cs typeface="Avenir Book"/>
                <a:sym typeface="Avenir Book"/>
              </a:rPr>
              <a:t>Author of StructureMap, Flueent NH</a:t>
            </a:r>
          </a:p>
          <a:p>
            <a:pPr marL="266700" lvl="0" indent="-266700">
              <a:buClr>
                <a:srgbClr val="800000"/>
              </a:buClr>
              <a:buSzPct val="100000"/>
              <a:buFont typeface="Arial"/>
              <a:buChar char="•"/>
              <a:defRPr>
                <a:uFillTx/>
              </a:defRPr>
            </a:pPr>
            <a:r>
              <a:rPr sz="1400">
                <a:solidFill>
                  <a:srgbClr val="800000"/>
                </a:solidFill>
                <a:uFill>
                  <a:solidFill>
                    <a:srgbClr val="800000"/>
                  </a:solidFill>
                </a:uFill>
                <a:latin typeface="Avenir Book"/>
                <a:ea typeface="Avenir Book"/>
                <a:cs typeface="Avenir Book"/>
                <a:sym typeface="Avenir Book"/>
              </a:rPr>
              <a:t>Greg Young</a:t>
            </a:r>
          </a:p>
          <a:p>
            <a:pPr marL="723900" lvl="1" indent="-266700">
              <a:buSzPct val="100000"/>
              <a:buFont typeface="Arial"/>
              <a:buChar char="•"/>
              <a:defRPr>
                <a:uFillTx/>
              </a:defRPr>
            </a:pPr>
            <a:r>
              <a:rPr sz="1400">
                <a:uFill>
                  <a:solidFill/>
                </a:uFill>
                <a:latin typeface="Avenir Book"/>
                <a:ea typeface="Avenir Book"/>
                <a:cs typeface="Avenir Book"/>
                <a:sym typeface="Avenir Book"/>
                <a:hlinkClick r:id="rId5"/>
              </a:rPr>
              <a:t>http://goodenoughsoftware.net/</a:t>
            </a:r>
            <a:endParaRPr sz="1400">
              <a:uFill>
                <a:solidFill/>
              </a:uFill>
              <a:latin typeface="Avenir Book"/>
              <a:ea typeface="Avenir Book"/>
              <a:cs typeface="Avenir Book"/>
              <a:sym typeface="Avenir Book"/>
            </a:endParaRPr>
          </a:p>
          <a:p>
            <a:pPr marL="723900" lvl="1" indent="-266700">
              <a:buSzPct val="100000"/>
              <a:buFont typeface="Arial"/>
              <a:buChar char="•"/>
              <a:defRPr>
                <a:uFillTx/>
              </a:defRPr>
            </a:pPr>
            <a:r>
              <a:rPr sz="1400">
                <a:uFill>
                  <a:solidFill/>
                </a:uFill>
                <a:latin typeface="Avenir Book"/>
                <a:ea typeface="Avenir Book"/>
                <a:cs typeface="Avenir Book"/>
                <a:sym typeface="Avenir Book"/>
              </a:rPr>
              <a:t>CQRS specialist</a:t>
            </a:r>
          </a:p>
          <a:p>
            <a:pPr marL="266700" lvl="0" indent="-266700">
              <a:buClr>
                <a:srgbClr val="800000"/>
              </a:buClr>
              <a:buSzPct val="100000"/>
              <a:buFont typeface="Arial"/>
              <a:buChar char="•"/>
              <a:defRPr>
                <a:uFillTx/>
              </a:defRPr>
            </a:pPr>
            <a:r>
              <a:rPr sz="1400">
                <a:solidFill>
                  <a:srgbClr val="800000"/>
                </a:solidFill>
                <a:uFill>
                  <a:solidFill>
                    <a:srgbClr val="800000"/>
                  </a:solidFill>
                </a:uFill>
                <a:latin typeface="Avenir Book"/>
                <a:ea typeface="Avenir Book"/>
                <a:cs typeface="Avenir Book"/>
                <a:sym typeface="Avenir Book"/>
              </a:rPr>
              <a:t>Eric Evans</a:t>
            </a:r>
          </a:p>
          <a:p>
            <a:pPr marL="723900" lvl="1" indent="-266700">
              <a:buSzPct val="100000"/>
              <a:buFont typeface="Arial"/>
              <a:buChar char="•"/>
              <a:defRPr>
                <a:uFillTx/>
              </a:defRPr>
            </a:pPr>
            <a:r>
              <a:rPr sz="1400">
                <a:uFill>
                  <a:solidFill/>
                </a:uFill>
                <a:latin typeface="Avenir Book"/>
                <a:ea typeface="Avenir Book"/>
                <a:cs typeface="Avenir Book"/>
                <a:sym typeface="Avenir Book"/>
                <a:hlinkClick r:id="rId6"/>
              </a:rPr>
              <a:t>http://www.amazon.com/Domain-Driven-Design-Tackling-Complexity-Software/dp/0321125215</a:t>
            </a:r>
            <a:endParaRPr sz="1400">
              <a:uFill>
                <a:solidFill/>
              </a:uFill>
              <a:latin typeface="Avenir Book"/>
              <a:ea typeface="Avenir Book"/>
              <a:cs typeface="Avenir Book"/>
              <a:sym typeface="Avenir Book"/>
            </a:endParaRPr>
          </a:p>
          <a:p>
            <a:pPr marL="723900" lvl="1" indent="-266700">
              <a:buSzPct val="100000"/>
              <a:buFont typeface="Arial"/>
              <a:buChar char="•"/>
              <a:defRPr>
                <a:uFillTx/>
              </a:defRPr>
            </a:pPr>
            <a:r>
              <a:rPr sz="1400">
                <a:uFill>
                  <a:solidFill/>
                </a:uFill>
                <a:latin typeface="Avenir Book"/>
                <a:ea typeface="Avenir Book"/>
                <a:cs typeface="Avenir Book"/>
                <a:sym typeface="Avenir Book"/>
              </a:rPr>
              <a:t>DDD Author</a:t>
            </a:r>
          </a:p>
          <a:p>
            <a:pPr marL="266700" lvl="0" indent="-266700">
              <a:buClr>
                <a:srgbClr val="800000"/>
              </a:buClr>
              <a:buSzPct val="100000"/>
              <a:buFont typeface="Arial"/>
              <a:buChar char="•"/>
              <a:defRPr>
                <a:uFillTx/>
              </a:defRPr>
            </a:pPr>
            <a:r>
              <a:rPr sz="1400">
                <a:solidFill>
                  <a:srgbClr val="800000"/>
                </a:solidFill>
                <a:uFill>
                  <a:solidFill>
                    <a:srgbClr val="800000"/>
                  </a:solidFill>
                </a:uFill>
                <a:latin typeface="Avenir Book"/>
                <a:ea typeface="Avenir Book"/>
                <a:cs typeface="Avenir Book"/>
                <a:sym typeface="Avenir Book"/>
              </a:rPr>
              <a:t>Roy Osherove</a:t>
            </a:r>
          </a:p>
          <a:p>
            <a:pPr marL="723900" lvl="1" indent="-266700">
              <a:buSzPct val="100000"/>
              <a:buFont typeface="Arial"/>
              <a:buChar char="•"/>
              <a:defRPr>
                <a:uFillTx/>
              </a:defRPr>
            </a:pPr>
            <a:r>
              <a:rPr sz="1400">
                <a:uFill>
                  <a:solidFill/>
                </a:uFill>
                <a:latin typeface="Avenir Book"/>
                <a:ea typeface="Avenir Book"/>
                <a:cs typeface="Avenir Book"/>
                <a:sym typeface="Avenir Book"/>
                <a:hlinkClick r:id="rId7"/>
              </a:rPr>
              <a:t>http://osherove.com/blog/</a:t>
            </a:r>
            <a:endParaRPr sz="1400">
              <a:uFill>
                <a:solidFill/>
              </a:uFill>
              <a:latin typeface="Avenir Book"/>
              <a:ea typeface="Avenir Book"/>
              <a:cs typeface="Avenir Book"/>
              <a:sym typeface="Avenir Book"/>
            </a:endParaRPr>
          </a:p>
          <a:p>
            <a:pPr marL="723900" lvl="1" indent="-266700">
              <a:buSzPct val="100000"/>
              <a:buFont typeface="Arial"/>
              <a:buChar char="•"/>
              <a:defRPr>
                <a:uFillTx/>
              </a:defRPr>
            </a:pPr>
            <a:r>
              <a:rPr sz="1400">
                <a:uFill>
                  <a:solidFill/>
                </a:uFill>
                <a:latin typeface="Avenir Book"/>
                <a:ea typeface="Avenir Book"/>
                <a:cs typeface="Avenir Book"/>
                <a:sym typeface="Avenir Book"/>
              </a:rPr>
              <a:t>Author of “The Art of Unit Testing”</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6813352" y="1679475"/>
            <a:ext cx="1705570" cy="596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lgn="r">
              <a:defRPr>
                <a:uFillTx/>
              </a:defRPr>
            </a:pPr>
            <a:r>
              <a:rPr sz="2500">
                <a:solidFill>
                  <a:srgbClr val="8C0E1D"/>
                </a:solidFill>
                <a:uFill>
                  <a:solidFill>
                    <a:srgbClr val="8C0E1D"/>
                  </a:solidFill>
                </a:uFill>
                <a:latin typeface="Proxima Nova Extrabld"/>
                <a:ea typeface="Proxima Nova Extrabld"/>
                <a:cs typeface="Proxima Nova Extrabld"/>
                <a:sym typeface="Proxima Nova Extrabld"/>
              </a:rPr>
              <a:t>thank </a:t>
            </a:r>
            <a:r>
              <a:rPr sz="2500">
                <a:solidFill>
                  <a:srgbClr val="212321"/>
                </a:solidFill>
                <a:uFill>
                  <a:solidFill>
                    <a:srgbClr val="212321"/>
                  </a:solidFill>
                </a:uFill>
                <a:latin typeface="Proxima Nova Extrabld"/>
                <a:ea typeface="Proxima Nova Extrabld"/>
                <a:cs typeface="Proxima Nova Extrabld"/>
                <a:sym typeface="Proxima Nova Extrabld"/>
              </a:rPr>
              <a:t>you</a:t>
            </a:r>
          </a:p>
          <a:p>
            <a:pPr lvl="0" algn="r">
              <a:defRPr>
                <a:uFillTx/>
              </a:defRPr>
            </a:pPr>
            <a:r>
              <a:rPr sz="1400">
                <a:solidFill>
                  <a:srgbClr val="212321"/>
                </a:solidFill>
                <a:uFill>
                  <a:solidFill>
                    <a:srgbClr val="212321"/>
                  </a:solidFill>
                </a:uFill>
                <a:latin typeface="Proxima Nova Regular It"/>
                <a:ea typeface="Proxima Nova Regular It"/>
                <a:cs typeface="Proxima Nova Regular It"/>
                <a:sym typeface="Proxima Nova Regular It"/>
              </a:rPr>
              <a:t>for your time</a:t>
            </a:r>
          </a:p>
        </p:txBody>
      </p:sp>
      <p:pic>
        <p:nvPicPr>
          <p:cNvPr id="229" name="image22.png"/>
          <p:cNvPicPr/>
          <p:nvPr/>
        </p:nvPicPr>
        <p:blipFill>
          <a:blip r:embed="rId2">
            <a:extLst/>
          </a:blip>
          <a:stretch>
            <a:fillRect/>
          </a:stretch>
        </p:blipFill>
        <p:spPr>
          <a:xfrm>
            <a:off x="2652116" y="1692175"/>
            <a:ext cx="4063009" cy="406300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a:ea typeface="Helvetica"/>
        <a:cs typeface="Helvetica"/>
      </a:majorFont>
      <a:minorFont>
        <a:latin typeface="Calibri"/>
        <a:ea typeface="Calibri"/>
        <a:cs typeface="Calibri"/>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1073</TotalTime>
  <Words>3742</Words>
  <Application>Microsoft Office PowerPoint</Application>
  <PresentationFormat>On-screen Show (4:3)</PresentationFormat>
  <Paragraphs>935</Paragraphs>
  <Slides>99</Slides>
  <Notes>36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01" baseType="lpstr">
      <vt:lpstr>Default</vt:lpstr>
      <vt:lpstr>Visio</vt:lpstr>
      <vt:lpstr>PowerPoint Presentation</vt:lpstr>
      <vt:lpstr>PowerPoint Presentation</vt:lpstr>
      <vt:lpstr>PowerPoint Presentation</vt:lpstr>
      <vt:lpstr>PowerPoint Presentation</vt:lpstr>
      <vt:lpstr>PowerPoint Presentation</vt:lpstr>
      <vt:lpstr>PowerPoint Presentation</vt:lpstr>
      <vt:lpstr>Systems are not applications</vt:lpstr>
      <vt:lpstr>“Connectivity” – the network matters</vt:lpstr>
      <vt:lpstr>#1. The network is reliable</vt:lpstr>
      <vt:lpstr>#1. The network is reliable</vt:lpstr>
      <vt:lpstr>What is coupling?</vt:lpstr>
      <vt:lpstr>Coupling at the systems level</vt:lpstr>
      <vt:lpstr>Coupling at the systems level</vt:lpstr>
      <vt:lpstr>Loose Coupling at the systems level</vt:lpstr>
      <vt:lpstr>Coupling Aspect #2: Temporal</vt:lpstr>
      <vt:lpstr>Coupling Aspect #2: Temporal - 1</vt:lpstr>
      <vt:lpstr>Coupling Aspect #2: Temporal - 2</vt:lpstr>
      <vt:lpstr>Coupling Aspect #2: Temporal - final</vt:lpstr>
      <vt:lpstr>Why Messaging?</vt:lpstr>
      <vt:lpstr>Performance – RPC vs Messaging</vt:lpstr>
      <vt:lpstr>Asynchronous Messaging</vt:lpstr>
      <vt:lpstr>One-way, fire &amp; forget messaging</vt:lpstr>
      <vt:lpstr>PowerPoint Presentation</vt:lpstr>
      <vt:lpstr>Standard message handling</vt:lpstr>
      <vt:lpstr>Exploit strongly-typed messages</vt:lpstr>
      <vt:lpstr>Represent methods as messages</vt:lpstr>
      <vt:lpstr>Handling Logic Separated</vt:lpstr>
      <vt:lpstr>Fault-tolerance - scenarios</vt:lpstr>
      <vt:lpstr>When Servers Crash</vt:lpstr>
      <vt:lpstr>When Databases Are Down</vt:lpstr>
      <vt:lpstr>When Deadlocks Happen</vt:lpstr>
      <vt:lpstr>How Does Messaging Help?</vt:lpstr>
      <vt:lpstr>Calling Web Services</vt:lpstr>
      <vt:lpstr>Web Services with Messaging</vt:lpstr>
      <vt:lpstr>Broker Architectural Style</vt:lpstr>
      <vt:lpstr>Bus Architectural Style</vt:lpstr>
      <vt:lpstr>Bus Topology</vt:lpstr>
      <vt:lpstr>The best of both worlds</vt:lpstr>
      <vt:lpstr>PowerPoint Presentation</vt:lpstr>
      <vt:lpstr>PowerPoint Presentation</vt:lpstr>
      <vt:lpstr>PowerPoint Presentation</vt:lpstr>
      <vt:lpstr>What is a service?</vt:lpstr>
      <vt:lpstr>What is a service?</vt:lpstr>
      <vt:lpstr>What a service is NOT</vt:lpstr>
      <vt:lpstr>Service Examples</vt:lpstr>
      <vt:lpstr>Which service owns this page?</vt:lpstr>
      <vt:lpstr>Which service owns this page?</vt:lpstr>
      <vt:lpstr>Technical properties of a service</vt:lpstr>
      <vt:lpstr>Contracts and Schemas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Out-of-order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BK</dc:creator>
  <cp:lastModifiedBy>BK</cp:lastModifiedBy>
  <cp:revision>26</cp:revision>
  <dcterms:modified xsi:type="dcterms:W3CDTF">2014-11-07T17:10:10Z</dcterms:modified>
</cp:coreProperties>
</file>